
<file path=[Content_Types].xml><?xml version="1.0" encoding="utf-8"?>
<Types xmlns="http://schemas.openxmlformats.org/package/2006/content-types">
  <Default Extension="jpeg" ContentType="image/jpeg"/>
  <Default Extension="rels" ContentType="application/vnd.openxmlformats-package.relationships+xml"/>
  <Default Extension="emf" ContentType="image/x-emf"/>
  <Default Extension="png" ContentType="image/png"/>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thumbnail" Target="docProps/thumbnail.jpeg" /><Relationship Id="rId3" Type="http://schemas.openxmlformats.org/package/2006/relationships/metadata/core-properties" Target="docProps/core.xml" /><Relationship Id="rId4" Type="http://schemas.openxmlformats.org/officeDocument/2006/relationships/extended-properties" Target="docProps/app.xml" /></Relationships>
</file>

<file path=ppt/presentation.xml><?xml version="1.0" encoding="utf-8"?>
<!--Generated by Aspose.Slides for .NET 8.4.2.0-->
<p:presentation xmlns:a="http://schemas.openxmlformats.org/drawingml/2006/main" xmlns:r="http://schemas.openxmlformats.org/officeDocument/2006/relationships" xmlns:p="http://schemas.openxmlformats.org/presentationml/2006/main" saveSubsetFonts="1">
  <p:sldMasterIdLst>
    <p:sldMasterId r:id="rId1" id="2147483672"/>
  </p:sldMasterIdLst>
  <p:notesMasterIdLst>
    <p:notesMasterId r:id="rId26"/>
  </p:notesMasterIdLst>
  <p:sldIdLst>
    <p:sldId r:id="rId2" id="256"/>
    <p:sldId r:id="rId3" id="290"/>
    <p:sldId r:id="rId4" id="260"/>
    <p:sldId r:id="rId5" id="261"/>
    <p:sldId r:id="rId6" id="281"/>
    <p:sldId r:id="rId7" id="259"/>
    <p:sldId r:id="rId8" id="278"/>
    <p:sldId r:id="rId9" id="292"/>
    <p:sldId r:id="rId10" id="282"/>
    <p:sldId r:id="rId11" id="284"/>
    <p:sldId r:id="rId12" id="285"/>
    <p:sldId r:id="rId13" id="286"/>
    <p:sldId r:id="rId14" id="258"/>
    <p:sldId r:id="rId15" id="262"/>
    <p:sldId r:id="rId16" id="263"/>
    <p:sldId r:id="rId17" id="265"/>
    <p:sldId r:id="rId18" id="266"/>
    <p:sldId r:id="rId19" id="287"/>
    <p:sldId r:id="rId20" id="288"/>
    <p:sldId r:id="rId21" id="267"/>
    <p:sldId r:id="rId22" id="289"/>
    <p:sldId r:id="rId23" id="291"/>
    <p:sldId r:id="rId24" id="293"/>
    <p:sldId r:id="rId25" id="29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fill>
          <a:solidFill>
            <a:schemeClr val="accent1">
              <a:tint val="40000"/>
            </a:schemeClr>
          </a:solidFill>
        </a:fill>
      </a:tcStyle>
    </a:band1H>
    <a:band1V>
      <a:tcStyle>
        <a:fill>
          <a:solidFill>
            <a:schemeClr val="accent1">
              <a:tint val="40000"/>
            </a:schemeClr>
          </a:solidFill>
        </a:fill>
      </a:tcStyle>
    </a:band1V>
    <a:lastCol>
      <a:tcTxStyle b="on">
        <a:fontRef idx="minor">
          <a:prstClr val="black"/>
        </a:fontRef>
        <a:schemeClr val="lt1"/>
      </a:tcTxStyle>
      <a:tcStyle>
        <a:fill>
          <a:solidFill>
            <a:schemeClr val="accent1"/>
          </a:solidFill>
        </a:fill>
      </a:tcStyle>
    </a:lastCol>
    <a:firstCol>
      <a:tcTxStyle b="on">
        <a:fontRef idx="minor">
          <a:prstClr val="black"/>
        </a:fontRef>
        <a:schemeClr val="lt1"/>
      </a:tcTxStyle>
      <a:tcStyle>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6" autoAdjust="0"/>
    <p:restoredTop sz="77310" autoAdjust="0"/>
  </p:normalViewPr>
  <p:slideViewPr>
    <p:cSldViewPr snapToGrid="0">
      <p:cViewPr varScale="1">
        <p:scale>
          <a:sx n="82" d="100"/>
          <a:sy n="82" d="100"/>
        </p:scale>
        <p:origin x="96" y="73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8" d="100"/>
          <a:sy n="68" d="100"/>
        </p:scale>
        <p:origin x="3258" y="48"/>
      </p:cViewPr>
      <p:guideLst/>
    </p:cSldViewPr>
  </p:notesViewPr>
  <p:gridSpacing cx="76200" cy="76200"/>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9.xml" /><Relationship Id="rId11" Type="http://schemas.openxmlformats.org/officeDocument/2006/relationships/slide" Target="slides/slide10.xml" /><Relationship Id="rId12" Type="http://schemas.openxmlformats.org/officeDocument/2006/relationships/slide" Target="slides/slide11.xml" /><Relationship Id="rId13" Type="http://schemas.openxmlformats.org/officeDocument/2006/relationships/slide" Target="slides/slide12.xml" /><Relationship Id="rId14" Type="http://schemas.openxmlformats.org/officeDocument/2006/relationships/slide" Target="slides/slide13.xml" /><Relationship Id="rId15" Type="http://schemas.openxmlformats.org/officeDocument/2006/relationships/slide" Target="slides/slide14.xml" /><Relationship Id="rId16" Type="http://schemas.openxmlformats.org/officeDocument/2006/relationships/slide" Target="slides/slide15.xml" /><Relationship Id="rId17" Type="http://schemas.openxmlformats.org/officeDocument/2006/relationships/slide" Target="slides/slide16.xml" /><Relationship Id="rId18" Type="http://schemas.openxmlformats.org/officeDocument/2006/relationships/slide" Target="slides/slide17.xml" /><Relationship Id="rId19" Type="http://schemas.openxmlformats.org/officeDocument/2006/relationships/slide" Target="slides/slide18.xml" /><Relationship Id="rId2" Type="http://schemas.openxmlformats.org/officeDocument/2006/relationships/slide" Target="slides/slide1.xml" /><Relationship Id="rId20" Type="http://schemas.openxmlformats.org/officeDocument/2006/relationships/slide" Target="slides/slide19.xml" /><Relationship Id="rId21" Type="http://schemas.openxmlformats.org/officeDocument/2006/relationships/slide" Target="slides/slide20.xml" /><Relationship Id="rId22" Type="http://schemas.openxmlformats.org/officeDocument/2006/relationships/slide" Target="slides/slide21.xml" /><Relationship Id="rId23" Type="http://schemas.openxmlformats.org/officeDocument/2006/relationships/slide" Target="slides/slide22.xml" /><Relationship Id="rId24" Type="http://schemas.openxmlformats.org/officeDocument/2006/relationships/slide" Target="slides/slide23.xml" /><Relationship Id="rId25" Type="http://schemas.openxmlformats.org/officeDocument/2006/relationships/slide" Target="slides/slide24.xml" /><Relationship Id="rId26" Type="http://schemas.openxmlformats.org/officeDocument/2006/relationships/notesMaster" Target="notesMasters/notesMaster1.xml" /><Relationship Id="rId27" Type="http://schemas.openxmlformats.org/officeDocument/2006/relationships/presProps" Target="presProps.xml" /><Relationship Id="rId28" Type="http://schemas.openxmlformats.org/officeDocument/2006/relationships/viewProps" Target="viewProps.xml" /><Relationship Id="rId29" Type="http://schemas.openxmlformats.org/officeDocument/2006/relationships/theme" Target="theme/theme1.xml" /><Relationship Id="rId3" Type="http://schemas.openxmlformats.org/officeDocument/2006/relationships/slide" Target="slides/slide2.xml" /><Relationship Id="rId30" Type="http://schemas.openxmlformats.org/officeDocument/2006/relationships/tableStyles" Target="tableStyles.xml" /><Relationship Id="rId4" Type="http://schemas.openxmlformats.org/officeDocument/2006/relationships/slide" Target="slides/slide3.xml" /><Relationship Id="rId5" Type="http://schemas.openxmlformats.org/officeDocument/2006/relationships/slide" Target="slides/slide4.xml" /><Relationship Id="rId6" Type="http://schemas.openxmlformats.org/officeDocument/2006/relationships/slide" Target="slides/slide5.xml" /><Relationship Id="rId7" Type="http://schemas.openxmlformats.org/officeDocument/2006/relationships/slide" Target="slides/slide6.xml" /><Relationship Id="rId8" Type="http://schemas.openxmlformats.org/officeDocument/2006/relationships/slide" Target="slides/slide7.xml" /><Relationship Id="rId9" Type="http://schemas.openxmlformats.org/officeDocument/2006/relationships/slide" Target="slides/slide8.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name="">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p:spPr>
        <p:txBody>
          <a:bodyPr vert="horz" lIns="93177" tIns="46589" rIns="93177" bIns="46589" rtlCol="0"/>
          <a:lstStyle>
            <a:lvl1pPr algn="r">
              <a:defRPr sz="1200"/>
            </a:lvl1pPr>
          </a:lstStyle>
          <a:p>
            <a:fld id="{A227E250-B366-4F7C-99C0-892128DED396}" type="datetimeFigureOut">
              <a:rPr lang="en-US" smtClean="0"/>
              <a:t>10/12/2022</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p:spPr>
        <p:txBody>
          <a:bodyPr vert="horz" lIns="93177" tIns="46589" rIns="93177" bIns="46589" rtlCol="0"/>
          <a:lstStyle/>
          <a:p>
            <a:pPr lvl="0"/>
            <a:r>
              <a:rPr lang="en-US" dirty="1"/>
              <a:t>Edit Master text styles</a:t>
            </a:r>
          </a:p>
          <a:p>
            <a:pPr lvl="1"/>
            <a:r>
              <a:rPr lang="en-US" dirty="1"/>
              <a:t>Second level</a:t>
            </a:r>
          </a:p>
          <a:p>
            <a:pPr lvl="2"/>
            <a:r>
              <a:rPr lang="en-US" dirty="1"/>
              <a:t>Third level</a:t>
            </a:r>
          </a:p>
          <a:p>
            <a:pPr lvl="3"/>
            <a:r>
              <a:rPr lang="en-US" dirty="1"/>
              <a:t>Fourth level</a:t>
            </a:r>
          </a:p>
          <a:p>
            <a:pPr lvl="4"/>
            <a:r>
              <a:rPr lang="en-US" dirty="1"/>
              <a:t>Fifth level</a:t>
            </a:r>
          </a:p>
        </p:txBody>
      </p:sp>
      <p:sp>
        <p:nvSpPr>
          <p:cNvPr id="6" name="Footer Placeholder 5"/>
          <p:cNvSpPr>
            <a:spLocks noGrp="1"/>
          </p:cNvSpPr>
          <p:nvPr>
            <p:ph type="ftr" sz="quarter" idx="4"/>
          </p:nvPr>
        </p:nvSpPr>
        <p:spPr>
          <a:xfrm>
            <a:off x="0" y="8829967"/>
            <a:ext cx="3037840" cy="466433"/>
          </a:xfrm>
          <a:prstGeom prst="rect"/>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p:spPr>
        <p:txBody>
          <a:bodyPr vert="horz" lIns="93177" tIns="46589" rIns="93177" bIns="46589" rtlCol="0" anchor="b"/>
          <a:lstStyle>
            <a:lvl1pPr algn="r">
              <a:defRPr sz="1200"/>
            </a:lvl1pPr>
          </a:lstStyle>
          <a:p>
            <a:fld id="{F3E492FE-B853-4E08-9781-366F4CC49CC4}" type="slidenum">
              <a:rPr lang="en-US" smtClean="0"/>
              <a:t>‹#›</a:t>
            </a:fld>
            <a:endParaRPr lang="en-US"/>
          </a:p>
        </p:txBody>
      </p:sp>
    </p:spTree>
    <p:extLst>
      <p:ext uri="{BB962C8B-B14F-4D97-AF65-F5344CB8AC3E}">
        <p14:creationId xmlns:p14="http://schemas.microsoft.com/office/powerpoint/2010/main" val="15732785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17.xml" /><Relationship Id="rId3" Type="http://schemas.openxmlformats.org/officeDocument/2006/relationships/hyperlink" Target="https://www.bitstamp.net/learn/crypto-101/what-is-blockchain-mining/" TargetMode="External" /><Relationship Id="rId4" Type="http://schemas.openxmlformats.org/officeDocument/2006/relationships/hyperlink" Target="https://www.bankrate.com/taxes/tax-brackets/" TargetMode="External" /><Relationship Id="rId5" Type="http://schemas.openxmlformats.org/officeDocument/2006/relationships/hyperlink" Target="https://www.bankrate.com/investing/long-term-capital-gains-tax/" TargetMode="External" /></Relationships>
</file>

<file path=ppt/notesSlides/_rels/notesSlide18.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20.xml" /><Relationship Id="rId3" Type="http://schemas.openxmlformats.org/officeDocument/2006/relationships/hyperlink" Target="https://www.kiplinger.com/investing/cryptocurrency/604582/5-dumb-crypto-mistakes-and-how-to-avoid-them" TargetMode="External" /><Relationship Id="rId4" Type="http://schemas.openxmlformats.org/officeDocument/2006/relationships/hyperlink" Target="https://www.kiplinger.com/investing/cryptocurrency/604424/what-happens-to-your-crypto-assets-when-you-die" TargetMode="External" /></Relationships>
</file>

<file path=ppt/notesSlides/_rels/notesSlide21.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21.xml" /></Relationships>
</file>

<file path=ppt/notesSlides/_rels/notesSlide22.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22.xml" /></Relationships>
</file>

<file path=ppt/notesSlides/_rels/notesSlide23.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23.xml" /></Relationships>
</file>

<file path=ppt/notesSlides/_rels/notesSlide3.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6.xml" /><Relationship Id="rId3" Type="http://schemas.openxmlformats.org/officeDocument/2006/relationships/hyperlink" Target="https://www.govinfo.gov/content/pkg/PLAW-106publ229/pdf/PLAW-106publ229.pdf" TargetMode="External" /></Relationships>
</file>

<file path=ppt/notesSlides/_rels/notesSlide7.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7.xml" /><Relationship Id="rId3" Type="http://schemas.openxmlformats.org/officeDocument/2006/relationships/hyperlink" Target="https://corporate.findlaw.com/business-operations/property/real-property.html" TargetMode="External" /></Relationships>
</file>

<file path=ppt/notesSlides/_rels/notesSlide8.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9.xml" /><Relationship Id="rId3" Type="http://schemas.openxmlformats.org/officeDocument/2006/relationships/hyperlink" Target="https://www.wicourts.gov/news/docs/emergencyestateplanning.pdf" TargetMode="External" /></Relationships>
</file>

<file path=ppt/notesSlides/notesSlide1.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5"/>
          </p:nvPr>
        </p:nvSpPr>
        <p:spPr/>
        <p:txBody>
          <a:bodyPr/>
          <a:lstStyle/>
          <a:p>
            <a:fld id="{F3E492FE-B853-4E08-9781-366F4CC49CC4}" type="slidenum">
              <a:rPr lang="en-US" smtClean="0"/>
              <a:t>1</a:t>
            </a:fld>
            <a:endParaRPr lang="en-US"/>
          </a:p>
        </p:txBody>
      </p:sp>
    </p:spTree>
    <p:extLst>
      <p:ext uri="{BB962C8B-B14F-4D97-AF65-F5344CB8AC3E}">
        <p14:creationId xmlns:p14="http://schemas.microsoft.com/office/powerpoint/2010/main" val="31480451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5"/>
          </p:nvPr>
        </p:nvSpPr>
        <p:spPr/>
        <p:txBody>
          <a:bodyPr/>
          <a:lstStyle/>
          <a:p>
            <a:fld id="{F3E492FE-B853-4E08-9781-366F4CC49CC4}" type="slidenum">
              <a:rPr lang="en-US" smtClean="0"/>
              <a:t>2</a:t>
            </a:fld>
            <a:endParaRPr lang="en-US"/>
          </a:p>
        </p:txBody>
      </p:sp>
    </p:spTree>
    <p:extLst>
      <p:ext uri="{BB962C8B-B14F-4D97-AF65-F5344CB8AC3E}">
        <p14:creationId xmlns:p14="http://schemas.microsoft.com/office/powerpoint/2010/main" val="19668065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5"/>
          </p:nvPr>
        </p:nvSpPr>
        <p:spPr/>
        <p:txBody>
          <a:bodyPr/>
          <a:lstStyle/>
          <a:p>
            <a:fld id="{F3E492FE-B853-4E08-9781-366F4CC49CC4}" type="slidenum">
              <a:rPr lang="en-US" smtClean="0"/>
              <a:t>3</a:t>
            </a:fld>
            <a:endParaRPr lang="en-US"/>
          </a:p>
        </p:txBody>
      </p:sp>
    </p:spTree>
    <p:extLst>
      <p:ext uri="{BB962C8B-B14F-4D97-AF65-F5344CB8AC3E}">
        <p14:creationId xmlns:p14="http://schemas.microsoft.com/office/powerpoint/2010/main" val="20615666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5"/>
          </p:nvPr>
        </p:nvSpPr>
        <p:spPr/>
        <p:txBody>
          <a:bodyPr/>
          <a:lstStyle/>
          <a:p>
            <a:fld id="{F3E492FE-B853-4E08-9781-366F4CC49CC4}" type="slidenum">
              <a:rPr lang="en-US" smtClean="0"/>
              <a:t>4</a:t>
            </a:fld>
            <a:endParaRPr lang="en-US"/>
          </a:p>
        </p:txBody>
      </p:sp>
    </p:spTree>
    <p:extLst>
      <p:ext uri="{BB962C8B-B14F-4D97-AF65-F5344CB8AC3E}">
        <p14:creationId xmlns:p14="http://schemas.microsoft.com/office/powerpoint/2010/main" val="695966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5"/>
          </p:nvPr>
        </p:nvSpPr>
        <p:spPr/>
        <p:txBody>
          <a:bodyPr/>
          <a:lstStyle/>
          <a:p>
            <a:fld id="{F3E492FE-B853-4E08-9781-366F4CC49CC4}" type="slidenum">
              <a:rPr lang="en-US" smtClean="0"/>
              <a:t>5</a:t>
            </a:fld>
            <a:endParaRPr lang="en-US"/>
          </a:p>
        </p:txBody>
      </p:sp>
    </p:spTree>
    <p:extLst>
      <p:ext uri="{BB962C8B-B14F-4D97-AF65-F5344CB8AC3E}">
        <p14:creationId xmlns:p14="http://schemas.microsoft.com/office/powerpoint/2010/main" val="41330332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5"/>
          </p:nvPr>
        </p:nvSpPr>
        <p:spPr/>
        <p:txBody>
          <a:bodyPr/>
          <a:lstStyle/>
          <a:p>
            <a:fld id="{F3E492FE-B853-4E08-9781-366F4CC49CC4}" type="slidenum">
              <a:rPr lang="en-US" smtClean="0"/>
              <a:t>6</a:t>
            </a:fld>
            <a:endParaRPr lang="en-US"/>
          </a:p>
        </p:txBody>
      </p:sp>
    </p:spTree>
    <p:extLst>
      <p:ext uri="{BB962C8B-B14F-4D97-AF65-F5344CB8AC3E}">
        <p14:creationId xmlns:p14="http://schemas.microsoft.com/office/powerpoint/2010/main" val="34159640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5"/>
          </p:nvPr>
        </p:nvSpPr>
        <p:spPr/>
        <p:txBody>
          <a:bodyPr/>
          <a:lstStyle/>
          <a:p>
            <a:fld id="{F3E492FE-B853-4E08-9781-366F4CC49CC4}" type="slidenum">
              <a:rPr lang="en-US" smtClean="0"/>
              <a:t>7</a:t>
            </a:fld>
            <a:endParaRPr lang="en-US"/>
          </a:p>
        </p:txBody>
      </p:sp>
    </p:spTree>
    <p:extLst>
      <p:ext uri="{BB962C8B-B14F-4D97-AF65-F5344CB8AC3E}">
        <p14:creationId xmlns:p14="http://schemas.microsoft.com/office/powerpoint/2010/main" val="23981670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5"/>
          </p:nvPr>
        </p:nvSpPr>
        <p:spPr/>
        <p:txBody>
          <a:bodyPr/>
          <a:lstStyle/>
          <a:p>
            <a:fld id="{F3E492FE-B853-4E08-9781-366F4CC49CC4}" type="slidenum">
              <a:rPr lang="en-US" smtClean="0"/>
              <a:t>8</a:t>
            </a:fld>
            <a:endParaRPr lang="en-US"/>
          </a:p>
        </p:txBody>
      </p:sp>
    </p:spTree>
    <p:extLst>
      <p:ext uri="{BB962C8B-B14F-4D97-AF65-F5344CB8AC3E}">
        <p14:creationId xmlns:p14="http://schemas.microsoft.com/office/powerpoint/2010/main" val="2064721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5"/>
          </p:nvPr>
        </p:nvSpPr>
        <p:spPr/>
        <p:txBody>
          <a:bodyPr/>
          <a:lstStyle/>
          <a:p>
            <a:fld id="{F3E492FE-B853-4E08-9781-366F4CC49CC4}" type="slidenum">
              <a:rPr lang="en-US" smtClean="0"/>
              <a:t>9</a:t>
            </a:fld>
            <a:endParaRPr lang="en-US"/>
          </a:p>
        </p:txBody>
      </p:sp>
    </p:spTree>
    <p:extLst>
      <p:ext uri="{BB962C8B-B14F-4D97-AF65-F5344CB8AC3E}">
        <p14:creationId xmlns:p14="http://schemas.microsoft.com/office/powerpoint/2010/main" val="12428766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5"/>
          </p:nvPr>
        </p:nvSpPr>
        <p:spPr/>
        <p:txBody>
          <a:bodyPr/>
          <a:lstStyle/>
          <a:p>
            <a:fld id="{F3E492FE-B853-4E08-9781-366F4CC49CC4}" type="slidenum">
              <a:rPr lang="en-US" smtClean="0"/>
              <a:t>10</a:t>
            </a:fld>
            <a:endParaRPr lang="en-US"/>
          </a:p>
        </p:txBody>
      </p:sp>
    </p:spTree>
    <p:extLst>
      <p:ext uri="{BB962C8B-B14F-4D97-AF65-F5344CB8AC3E}">
        <p14:creationId xmlns:p14="http://schemas.microsoft.com/office/powerpoint/2010/main" val="19418562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5"/>
          </p:nvPr>
        </p:nvSpPr>
        <p:spPr/>
        <p:txBody>
          <a:bodyPr/>
          <a:lstStyle/>
          <a:p>
            <a:fld id="{F3E492FE-B853-4E08-9781-366F4CC49CC4}" type="slidenum">
              <a:rPr lang="en-US" smtClean="0"/>
              <a:t>11</a:t>
            </a:fld>
            <a:endParaRPr lang="en-US"/>
          </a:p>
        </p:txBody>
      </p:sp>
    </p:spTree>
    <p:extLst>
      <p:ext uri="{BB962C8B-B14F-4D97-AF65-F5344CB8AC3E}">
        <p14:creationId xmlns:p14="http://schemas.microsoft.com/office/powerpoint/2010/main" val="38177788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5"/>
          </p:nvPr>
        </p:nvSpPr>
        <p:spPr/>
        <p:txBody>
          <a:bodyPr/>
          <a:lstStyle/>
          <a:p>
            <a:fld id="{F3E492FE-B853-4E08-9781-366F4CC49CC4}" type="slidenum">
              <a:rPr lang="en-US" smtClean="0"/>
              <a:t>12</a:t>
            </a:fld>
            <a:endParaRPr lang="en-US"/>
          </a:p>
        </p:txBody>
      </p:sp>
    </p:spTree>
    <p:extLst>
      <p:ext uri="{BB962C8B-B14F-4D97-AF65-F5344CB8AC3E}">
        <p14:creationId xmlns:p14="http://schemas.microsoft.com/office/powerpoint/2010/main" val="2055296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5"/>
          </p:nvPr>
        </p:nvSpPr>
        <p:spPr/>
        <p:txBody>
          <a:bodyPr/>
          <a:lstStyle/>
          <a:p>
            <a:fld id="{F3E492FE-B853-4E08-9781-366F4CC49CC4}" type="slidenum">
              <a:rPr lang="en-US" smtClean="0"/>
              <a:t>13</a:t>
            </a:fld>
            <a:endParaRPr lang="en-US"/>
          </a:p>
        </p:txBody>
      </p:sp>
    </p:spTree>
    <p:extLst>
      <p:ext uri="{BB962C8B-B14F-4D97-AF65-F5344CB8AC3E}">
        <p14:creationId xmlns:p14="http://schemas.microsoft.com/office/powerpoint/2010/main" val="28176018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5"/>
          </p:nvPr>
        </p:nvSpPr>
        <p:spPr/>
        <p:txBody>
          <a:bodyPr/>
          <a:lstStyle/>
          <a:p>
            <a:fld id="{F3E492FE-B853-4E08-9781-366F4CC49CC4}" type="slidenum">
              <a:rPr lang="en-US" smtClean="0"/>
              <a:t>14</a:t>
            </a:fld>
            <a:endParaRPr lang="en-US"/>
          </a:p>
        </p:txBody>
      </p:sp>
    </p:spTree>
    <p:extLst>
      <p:ext uri="{BB962C8B-B14F-4D97-AF65-F5344CB8AC3E}">
        <p14:creationId xmlns:p14="http://schemas.microsoft.com/office/powerpoint/2010/main" val="7269659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5"/>
          </p:nvPr>
        </p:nvSpPr>
        <p:spPr/>
        <p:txBody>
          <a:bodyPr/>
          <a:lstStyle/>
          <a:p>
            <a:fld id="{F3E492FE-B853-4E08-9781-366F4CC49CC4}" type="slidenum">
              <a:rPr lang="en-US" smtClean="0"/>
              <a:t>15</a:t>
            </a:fld>
            <a:endParaRPr lang="en-US"/>
          </a:p>
        </p:txBody>
      </p:sp>
    </p:spTree>
    <p:extLst>
      <p:ext uri="{BB962C8B-B14F-4D97-AF65-F5344CB8AC3E}">
        <p14:creationId xmlns:p14="http://schemas.microsoft.com/office/powerpoint/2010/main" val="27774836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5"/>
          </p:nvPr>
        </p:nvSpPr>
        <p:spPr/>
        <p:txBody>
          <a:bodyPr/>
          <a:lstStyle/>
          <a:p>
            <a:fld id="{F3E492FE-B853-4E08-9781-366F4CC49CC4}" type="slidenum">
              <a:rPr lang="en-US" smtClean="0"/>
              <a:t>16</a:t>
            </a:fld>
            <a:endParaRPr lang="en-US"/>
          </a:p>
        </p:txBody>
      </p:sp>
    </p:spTree>
    <p:extLst>
      <p:ext uri="{BB962C8B-B14F-4D97-AF65-F5344CB8AC3E}">
        <p14:creationId xmlns:p14="http://schemas.microsoft.com/office/powerpoint/2010/main" val="7047866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5"/>
          </p:nvPr>
        </p:nvSpPr>
        <p:spPr/>
        <p:txBody>
          <a:bodyPr/>
          <a:lstStyle/>
          <a:p>
            <a:fld id="{F3E492FE-B853-4E08-9781-366F4CC49CC4}" type="slidenum">
              <a:rPr lang="en-US" smtClean="0"/>
              <a:t>17</a:t>
            </a:fld>
            <a:endParaRPr lang="en-US"/>
          </a:p>
        </p:txBody>
      </p:sp>
    </p:spTree>
    <p:extLst>
      <p:ext uri="{BB962C8B-B14F-4D97-AF65-F5344CB8AC3E}">
        <p14:creationId xmlns:p14="http://schemas.microsoft.com/office/powerpoint/2010/main" val="16560889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5"/>
          </p:nvPr>
        </p:nvSpPr>
        <p:spPr/>
        <p:txBody>
          <a:bodyPr/>
          <a:lstStyle/>
          <a:p>
            <a:fld id="{F3E492FE-B853-4E08-9781-366F4CC49CC4}" type="slidenum">
              <a:rPr lang="en-US" smtClean="0"/>
              <a:t>18</a:t>
            </a:fld>
            <a:endParaRPr lang="en-US"/>
          </a:p>
        </p:txBody>
      </p:sp>
    </p:spTree>
    <p:extLst>
      <p:ext uri="{BB962C8B-B14F-4D97-AF65-F5344CB8AC3E}">
        <p14:creationId xmlns:p14="http://schemas.microsoft.com/office/powerpoint/2010/main" val="6212031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5"/>
          </p:nvPr>
        </p:nvSpPr>
        <p:spPr/>
        <p:txBody>
          <a:bodyPr/>
          <a:lstStyle/>
          <a:p>
            <a:fld id="{F3E492FE-B853-4E08-9781-366F4CC49CC4}" type="slidenum">
              <a:rPr lang="en-US" smtClean="0"/>
              <a:t>19</a:t>
            </a:fld>
            <a:endParaRPr lang="en-US"/>
          </a:p>
        </p:txBody>
      </p:sp>
    </p:spTree>
    <p:extLst>
      <p:ext uri="{BB962C8B-B14F-4D97-AF65-F5344CB8AC3E}">
        <p14:creationId xmlns:p14="http://schemas.microsoft.com/office/powerpoint/2010/main" val="33085616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5"/>
          </p:nvPr>
        </p:nvSpPr>
        <p:spPr/>
        <p:txBody>
          <a:bodyPr/>
          <a:lstStyle/>
          <a:p>
            <a:fld id="{F3E492FE-B853-4E08-9781-366F4CC49CC4}" type="slidenum">
              <a:rPr lang="en-US" smtClean="0"/>
              <a:t>20</a:t>
            </a:fld>
            <a:endParaRPr lang="en-US"/>
          </a:p>
        </p:txBody>
      </p:sp>
    </p:spTree>
    <p:extLst>
      <p:ext uri="{BB962C8B-B14F-4D97-AF65-F5344CB8AC3E}">
        <p14:creationId xmlns:p14="http://schemas.microsoft.com/office/powerpoint/2010/main" val="24998837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5"/>
          </p:nvPr>
        </p:nvSpPr>
        <p:spPr/>
        <p:txBody>
          <a:bodyPr/>
          <a:lstStyle/>
          <a:p>
            <a:fld id="{F3E492FE-B853-4E08-9781-366F4CC49CC4}" type="slidenum">
              <a:rPr lang="en-US" smtClean="0"/>
              <a:t>21</a:t>
            </a:fld>
            <a:endParaRPr lang="en-US"/>
          </a:p>
        </p:txBody>
      </p:sp>
    </p:spTree>
    <p:extLst>
      <p:ext uri="{BB962C8B-B14F-4D97-AF65-F5344CB8AC3E}">
        <p14:creationId xmlns:p14="http://schemas.microsoft.com/office/powerpoint/2010/main" val="3366364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5"/>
          </p:nvPr>
        </p:nvSpPr>
        <p:spPr/>
        <p:txBody>
          <a:bodyPr/>
          <a:lstStyle/>
          <a:p>
            <a:fld id="{F3E492FE-B853-4E08-9781-366F4CC49CC4}" type="slidenum">
              <a:rPr lang="en-US" smtClean="0"/>
              <a:t>22</a:t>
            </a:fld>
            <a:endParaRPr lang="en-US"/>
          </a:p>
        </p:txBody>
      </p:sp>
    </p:spTree>
    <p:extLst>
      <p:ext uri="{BB962C8B-B14F-4D97-AF65-F5344CB8AC3E}">
        <p14:creationId xmlns:p14="http://schemas.microsoft.com/office/powerpoint/2010/main" val="571200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p:txBody>
      </p:sp>
      <p:sp>
        <p:nvSpPr>
          <p:cNvPr id="4" name="Slide Number Placeholder 3"/>
          <p:cNvSpPr>
            <a:spLocks noGrp="1"/>
          </p:cNvSpPr>
          <p:nvPr>
            <p:ph type="sldNum" sz="quarter" idx="5"/>
          </p:nvPr>
        </p:nvSpPr>
        <p:spPr/>
        <p:txBody>
          <a:bodyPr/>
          <a:lstStyle/>
          <a:p>
            <a:fld id="{F3E492FE-B853-4E08-9781-366F4CC49CC4}" type="slidenum">
              <a:rPr lang="en-US" smtClean="0"/>
              <a:t>23</a:t>
            </a:fld>
            <a:endParaRPr lang="en-US"/>
          </a:p>
        </p:txBody>
      </p:sp>
    </p:spTree>
    <p:extLst>
      <p:ext uri="{BB962C8B-B14F-4D97-AF65-F5344CB8AC3E}">
        <p14:creationId xmlns:p14="http://schemas.microsoft.com/office/powerpoint/2010/main" val="1786892803"/>
      </p:ext>
    </p:extLst>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3A96D-AEE6-45E4-B09D-F6C9CAC1EE08}"/>
              </a:ext>
            </a:extLst>
          </p:cNvPr>
          <p:cNvSpPr>
            <a:spLocks noGrp="1"/>
          </p:cNvSpPr>
          <p:nvPr>
            <p:ph type="ctrTitle" hasCustomPrompt="1"/>
          </p:nvPr>
        </p:nvSpPr>
        <p:spPr>
          <a:xfrm>
            <a:off x="1143298" y="1122365"/>
            <a:ext cx="6857405" cy="2133599"/>
          </a:xfrm>
        </p:spPr>
        <p:txBody>
          <a:bodyPr anchor="ctr">
            <a:normAutofit/>
          </a:bodyPr>
          <a:lstStyle>
            <a:lvl1pPr algn="ctr">
              <a:lnSpc>
                <a:spcPct val="100000"/>
              </a:lnSpc>
              <a:spcBef>
                <a:spcPts val="1900"/>
              </a:spcBef>
              <a:defRPr lang="en-US" sz="4500" b="1" kern="1200">
                <a:solidFill>
                  <a:schemeClr val="tx1"/>
                </a:solidFill>
                <a:latin typeface="+mn-lt"/>
                <a:ea typeface="+mj-ea"/>
                <a:cs typeface="+mj-cs"/>
              </a:defRPr>
            </a:lvl1pPr>
          </a:lstStyle>
          <a:p>
            <a:r>
              <a:rPr lang="en-US" dirty="1"/>
              <a:t>Presentation Title</a:t>
            </a:r>
          </a:p>
        </p:txBody>
      </p:sp>
      <p:sp>
        <p:nvSpPr>
          <p:cNvPr id="3" name="Subtitle 2">
            <a:extLst>
              <a:ext uri="{FF2B5EF4-FFF2-40B4-BE49-F238E27FC236}">
                <a16:creationId xmlns:a16="http://schemas.microsoft.com/office/drawing/2014/main" id="{6AF64195-42B0-41B0-904C-46877E77653D}"/>
              </a:ext>
            </a:extLst>
          </p:cNvPr>
          <p:cNvSpPr>
            <a:spLocks noGrp="1"/>
          </p:cNvSpPr>
          <p:nvPr>
            <p:ph type="subTitle" idx="1" hasCustomPrompt="1"/>
          </p:nvPr>
        </p:nvSpPr>
        <p:spPr>
          <a:xfrm>
            <a:off x="1143298" y="3602038"/>
            <a:ext cx="6857405" cy="1655762"/>
          </a:xfrm>
          <a:prstGeom prst="rect"/>
        </p:spPr>
        <p:txBody>
          <a:bodyPr/>
          <a:lstStyle>
            <a:lvl1pPr marL="0" indent="0" algn="ctr">
              <a:lnSpc>
                <a:spcPct val="100000"/>
              </a:lnSpc>
              <a:spcBef>
                <a:spcPts val="1900"/>
              </a:spcBef>
              <a:buNone/>
              <a:defRPr lang="en-US" sz="2400" kern="1200">
                <a:solidFill>
                  <a:schemeClr val="tx1"/>
                </a:solidFill>
                <a:latin typeface="+mn-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1"/>
              <a:t>Date/Location/Presenter(s)</a:t>
            </a:r>
          </a:p>
        </p:txBody>
      </p:sp>
      <p:sp>
        <p:nvSpPr>
          <p:cNvPr id="6" name="Slide Number Placeholder 5">
            <a:extLst>
              <a:ext uri="{FF2B5EF4-FFF2-40B4-BE49-F238E27FC236}">
                <a16:creationId xmlns:a16="http://schemas.microsoft.com/office/drawing/2014/main" id="{8537AD39-8135-4964-823D-2AABAEF26F8E}"/>
              </a:ext>
            </a:extLst>
          </p:cNvPr>
          <p:cNvSpPr>
            <a:spLocks noGrp="1"/>
          </p:cNvSpPr>
          <p:nvPr>
            <p:ph type="sldNum" sz="quarter" idx="12"/>
          </p:nvPr>
        </p:nvSpPr>
        <p:spPr>
          <a:xfrm>
            <a:off x="7089813" y="6006813"/>
            <a:ext cx="2056745" cy="365125"/>
          </a:xfrm>
          <a:prstGeom prst="rect"/>
        </p:spPr>
        <p:txBody>
          <a:bodyPr/>
          <a:lstStyle>
            <a:lvl1pPr algn="r">
              <a:defRPr>
                <a:solidFill>
                  <a:schemeClr val="tx1"/>
                </a:solidFill>
              </a:defRPr>
            </a:lvl1pPr>
          </a:lstStyle>
          <a:p>
            <a:fld id="{2A2A6181-BD9D-4EEB-AAD6-40B54AE96A71}" type="slidenum">
              <a:rPr lang="en-US" smtClean="0"/>
              <a:t>‹#›</a:t>
            </a:fld>
            <a:endParaRPr lang="en-US"/>
          </a:p>
        </p:txBody>
      </p:sp>
    </p:spTree>
    <p:extLst>
      <p:ext uri="{BB962C8B-B14F-4D97-AF65-F5344CB8AC3E}">
        <p14:creationId xmlns:p14="http://schemas.microsoft.com/office/powerpoint/2010/main" val="349602083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DC85C-2985-499A-9C9E-AE519C42965C}"/>
              </a:ext>
            </a:extLst>
          </p:cNvPr>
          <p:cNvSpPr>
            <a:spLocks noGrp="1"/>
          </p:cNvSpPr>
          <p:nvPr>
            <p:ph type="title"/>
          </p:nvPr>
        </p:nvSpPr>
        <p:spPr>
          <a:xfrm>
            <a:off x="628651" y="907215"/>
            <a:ext cx="7886700" cy="1062990"/>
          </a:xfrm>
        </p:spPr>
        <p:txBody>
          <a:bodyPr>
            <a:normAutofit/>
          </a:bodyPr>
          <a:lstStyle>
            <a:lvl1pPr algn="ctr">
              <a:lnSpc>
                <a:spcPct val="100000"/>
              </a:lnSpc>
              <a:spcBef>
                <a:spcPts val="1900"/>
              </a:spcBef>
              <a:defRPr lang="en-US" sz="3200" b="1" kern="1200">
                <a:solidFill>
                  <a:schemeClr val="tx1"/>
                </a:solidFill>
                <a:latin typeface="+mn-lt"/>
                <a:ea typeface="+mj-ea"/>
                <a:cs typeface="+mj-cs"/>
              </a:defRPr>
            </a:lvl1pPr>
          </a:lstStyle>
          <a:p>
            <a:r>
              <a:rPr lang="en-US" dirty="1"/>
              <a:t>Click to edit Master title style</a:t>
            </a:r>
          </a:p>
        </p:txBody>
      </p:sp>
      <p:sp>
        <p:nvSpPr>
          <p:cNvPr id="3" name="Content Placeholder 2">
            <a:extLst>
              <a:ext uri="{FF2B5EF4-FFF2-40B4-BE49-F238E27FC236}">
                <a16:creationId xmlns:a16="http://schemas.microsoft.com/office/drawing/2014/main" id="{95486E07-18B7-4A44-9287-FB499CEE2154}"/>
              </a:ext>
            </a:extLst>
          </p:cNvPr>
          <p:cNvSpPr>
            <a:spLocks noGrp="1"/>
          </p:cNvSpPr>
          <p:nvPr>
            <p:ph idx="1" hasCustomPrompt="1"/>
          </p:nvPr>
        </p:nvSpPr>
        <p:spPr>
          <a:xfrm>
            <a:off x="628815" y="2033014"/>
            <a:ext cx="7886372" cy="4094411"/>
          </a:xfrm>
          <a:prstGeom prst="rect"/>
        </p:spPr>
        <p:txBody>
          <a:bodyPr/>
          <a:lstStyle>
            <a:lvl1pPr marL="342900" indent="-342900">
              <a:lnSpc>
                <a:spcPct val="100000"/>
              </a:lnSpc>
              <a:spcBef>
                <a:spcPts val="1900"/>
              </a:spcBef>
              <a:buFont typeface="Wingdings" panose="05000000000000000000" pitchFamily="2" charset="2"/>
              <a:buChar char="§"/>
              <a:defRPr lang="en-US" sz="2400" kern="1800" spc="0" baseline="0">
                <a:solidFill>
                  <a:schemeClr val="tx1"/>
                </a:solidFill>
                <a:latin typeface="+mn-lt"/>
                <a:ea typeface="+mn-ea"/>
                <a:cs typeface="+mn-cs"/>
              </a:defRPr>
            </a:lvl1pPr>
            <a:lvl2pPr marL="800100" indent="-457200">
              <a:lnSpc>
                <a:spcPct val="100000"/>
              </a:lnSpc>
              <a:spcBef>
                <a:spcPts val="1900"/>
              </a:spcBef>
              <a:buFont typeface="Arial" panose="020b0604020202020204" pitchFamily="34" charset="0"/>
              <a:buChar char="•"/>
              <a:defRPr lang="en-US" sz="2200" kern="1800" spc="0" baseline="0">
                <a:solidFill>
                  <a:schemeClr val="tx1"/>
                </a:solidFill>
                <a:latin typeface="+mn-lt"/>
                <a:ea typeface="+mn-ea"/>
                <a:cs typeface="+mn-cs"/>
              </a:defRPr>
            </a:lvl2pPr>
            <a:lvl3pPr marL="1028700" indent="-342900">
              <a:lnSpc>
                <a:spcPct val="100000"/>
              </a:lnSpc>
              <a:spcBef>
                <a:spcPts val="1900"/>
              </a:spcBef>
              <a:buFont typeface="Calibri" panose="020f0502020204030204" pitchFamily="34" charset="0"/>
              <a:buChar char="–"/>
              <a:defRPr lang="en-US" sz="2000" kern="1800" spc="0" baseline="0">
                <a:solidFill>
                  <a:schemeClr val="tx1"/>
                </a:solidFill>
                <a:latin typeface="+mn-lt"/>
                <a:ea typeface="+mn-ea"/>
                <a:cs typeface="+mn-cs"/>
              </a:defRPr>
            </a:lvl3pPr>
            <a:lvl4pPr marL="1371600" indent="-342900">
              <a:lnSpc>
                <a:spcPct val="100000"/>
              </a:lnSpc>
              <a:spcBef>
                <a:spcPts val="1900"/>
              </a:spcBef>
              <a:buFont typeface="Courier New" panose="02070309020205020404" pitchFamily="49" charset="0"/>
              <a:buChar char="o"/>
              <a:defRPr lang="en-US" sz="1800" kern="1800" spc="0" baseline="0">
                <a:solidFill>
                  <a:schemeClr val="tx1"/>
                </a:solidFill>
                <a:latin typeface="+mn-lt"/>
                <a:ea typeface="+mn-ea"/>
                <a:cs typeface="+mn-cs"/>
              </a:defRPr>
            </a:lvl4pPr>
            <a:lvl5pPr marL="1714500" indent="-342900">
              <a:lnSpc>
                <a:spcPct val="100000"/>
              </a:lnSpc>
              <a:spcBef>
                <a:spcPts val="1900"/>
              </a:spcBef>
              <a:buFont typeface="Wingdings" panose="05000000000000000000" pitchFamily="2" charset="2"/>
              <a:buChar char="Ø"/>
              <a:defRPr lang="en-US" sz="1600" kern="1800" spc="0" baseline="0">
                <a:solidFill>
                  <a:schemeClr val="tx1"/>
                </a:solidFill>
                <a:latin typeface="+mn-lt"/>
                <a:ea typeface="+mn-ea"/>
                <a:cs typeface="+mn-cs"/>
              </a:defRPr>
            </a:lvl5pPr>
          </a:lstStyle>
          <a:p>
            <a:pPr lvl="0"/>
            <a:r>
              <a:rPr lang="en-US" dirty="1"/>
              <a:t>Bullet one</a:t>
            </a:r>
          </a:p>
          <a:p>
            <a:pPr lvl="1"/>
            <a:r>
              <a:rPr lang="en-US" dirty="1"/>
              <a:t>Bullet two</a:t>
            </a:r>
          </a:p>
          <a:p>
            <a:pPr lvl="2"/>
            <a:r>
              <a:rPr lang="en-US" dirty="1"/>
              <a:t>Bullet three</a:t>
            </a:r>
          </a:p>
          <a:p>
            <a:pPr lvl="3"/>
            <a:r>
              <a:rPr lang="en-US" dirty="1"/>
              <a:t>Bullet four</a:t>
            </a:r>
          </a:p>
          <a:p>
            <a:pPr lvl="4"/>
            <a:r>
              <a:rPr lang="en-US" dirty="1"/>
              <a:t>Bullet five</a:t>
            </a:r>
          </a:p>
        </p:txBody>
      </p:sp>
      <p:sp>
        <p:nvSpPr>
          <p:cNvPr id="6" name="Slide Number Placeholder 5">
            <a:extLst>
              <a:ext uri="{FF2B5EF4-FFF2-40B4-BE49-F238E27FC236}">
                <a16:creationId xmlns:a16="http://schemas.microsoft.com/office/drawing/2014/main" id="{3A4E6D48-DF17-4793-9A3F-DF2596C00E68}"/>
              </a:ext>
            </a:extLst>
          </p:cNvPr>
          <p:cNvSpPr>
            <a:spLocks noGrp="1"/>
          </p:cNvSpPr>
          <p:nvPr>
            <p:ph type="sldNum" sz="quarter" idx="12"/>
          </p:nvPr>
        </p:nvSpPr>
        <p:spPr>
          <a:xfrm>
            <a:off x="7089814" y="6001722"/>
            <a:ext cx="2056745" cy="365125"/>
          </a:xfrm>
          <a:prstGeom prst="rect"/>
        </p:spPr>
        <p:txBody>
          <a:bodyPr/>
          <a:lstStyle>
            <a:lvl1pPr algn="r">
              <a:defRPr>
                <a:solidFill>
                  <a:schemeClr val="tx1"/>
                </a:solidFill>
              </a:defRPr>
            </a:lvl1pPr>
          </a:lstStyle>
          <a:p>
            <a:fld id="{2A2A6181-BD9D-4EEB-AAD6-40B54AE96A71}" type="slidenum">
              <a:rPr lang="en-US" smtClean="0"/>
              <a:t>‹#›</a:t>
            </a:fld>
            <a:endParaRPr lang="en-US"/>
          </a:p>
        </p:txBody>
      </p:sp>
    </p:spTree>
    <p:extLst>
      <p:ext uri="{BB962C8B-B14F-4D97-AF65-F5344CB8AC3E}">
        <p14:creationId xmlns:p14="http://schemas.microsoft.com/office/powerpoint/2010/main" val="1102964758"/>
      </p:ext>
    </p:extLst>
  </p:cSld>
  <p:clrMapOvr>
    <a:masterClrMapping/>
  </p:clrMapOvr>
  <p:timing>
    <p:tnLst>
      <p:par>
        <p:cTn id="1" dur="indefinite" restart="never" nodeType="tmRoot"/>
      </p:par>
    </p:tnLst>
  </p:timing>
</p:sldLayout>
</file>

<file path=ppt/slideMasters/_rels/slideMaster1.xml.rels>&#65279;<?xml version="1.0" encoding="utf-8" standalone="yes"?><Relationships xmlns="http://schemas.openxmlformats.org/package/2006/relationships"><Relationship Id="rId1" Type="http://schemas.openxmlformats.org/officeDocument/2006/relationships/image" Target="../media/image12.emf" /><Relationship Id="rId2" Type="http://schemas.openxmlformats.org/officeDocument/2006/relationships/slideLayout" Target="../slideLayouts/slideLayout1.xml" /><Relationship Id="rId3" Type="http://schemas.openxmlformats.org/officeDocument/2006/relationships/theme" Target="../theme/theme1.xml" /><Relationship Id="rId4" Type="http://schemas.openxmlformats.org/officeDocument/2006/relationships/image" Target="../media/image1.jpeg" /><Relationship Id="rId5" Type="http://schemas.openxmlformats.org/officeDocument/2006/relationships/image" Target="../media/image2.png" /><Relationship Id="rId6" Type="http://schemas.openxmlformats.org/officeDocument/2006/relationships/slideLayout" Target="../slideLayouts/slideLayout2.xml" /></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name="">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1" y="1774481"/>
            <a:ext cx="7886700" cy="1325563"/>
          </a:xfrm>
          <a:prstGeom prst="rect"/>
        </p:spPr>
        <p:txBody>
          <a:bodyPr vert="horz" lIns="91440" tIns="45720" rIns="91440" bIns="45720" rtlCol="0" anchor="ctr">
            <a:normAutofit/>
          </a:bodyPr>
          <a:lstStyle/>
          <a:p>
            <a:r>
              <a:rPr lang="en-US" dirty="1"/>
              <a:t>Click to edit Master title style</a:t>
            </a:r>
          </a:p>
        </p:txBody>
      </p:sp>
      <p:sp>
        <p:nvSpPr>
          <p:cNvPr id="7" name="Rectangle 2"/>
          <p:cNvSpPr>
            <a:spLocks noChangeArrowheads="1"/>
          </p:cNvSpPr>
          <p:nvPr/>
        </p:nvSpPr>
        <p:spPr>
          <a:xfrm>
            <a:off x="1" y="0"/>
            <a:ext cx="9144000" cy="800100"/>
          </a:xfrm>
          <a:prstGeom prst="rect"/>
          <a:solidFill>
            <a:schemeClr val="bg1">
              <a:lumMod val="50000"/>
            </a:schemeClr>
          </a:solidFill>
          <a:ln w="9525">
            <a:noFill/>
            <a:miter lim="800000"/>
          </a:ln>
          <a:effectLst/>
        </p:spPr>
        <p:txBody>
          <a:bodyPr wrap="none" anchor="ctr"/>
          <a:lstStyle/>
          <a:p>
            <a:endParaRPr lang="en-US" sz="1350"/>
          </a:p>
        </p:txBody>
      </p:sp>
      <p:cxnSp>
        <p:nvCxnSpPr>
          <p:cNvPr id="8" name="Straight Connector 7"/>
          <p:cNvCxnSpPr/>
          <p:nvPr/>
        </p:nvCxnSpPr>
        <p:spPr>
          <a:xfrm>
            <a:off x="-1" y="791711"/>
            <a:ext cx="9144000" cy="0"/>
          </a:xfrm>
          <a:prstGeom prst="line"/>
          <a:blipFill dpi="0" rotWithShape="0">
            <a:blip r:embed="rId1"/>
            <a:srcRect/>
            <a:tile tx="0" ty="0" sx="100000" sy="100000" flip="none" algn="tl"/>
          </a:blipFill>
          <a:ln w="9525" cap="flat" cmpd="sng" algn="ctr">
            <a:solidFill>
              <a:srgbClr val="FFFFFF"/>
            </a:solidFill>
            <a:prstDash val="solid"/>
            <a:round/>
            <a:headEnd type="none" w="med" len="med"/>
            <a:tailEnd type="none" w="med" len="med"/>
          </a:ln>
          <a:effectLst/>
        </p:spPr>
      </p:cxnSp>
      <p:sp>
        <p:nvSpPr>
          <p:cNvPr id="18" name="Rectangle 17"/>
          <p:cNvSpPr/>
          <p:nvPr/>
        </p:nvSpPr>
        <p:spPr>
          <a:xfrm>
            <a:off x="-1" y="6374587"/>
            <a:ext cx="9144000" cy="45719"/>
          </a:xfrm>
          <a:prstGeom prst="rect"/>
          <a:solidFill>
            <a:srgbClr val="ED7E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Rectangle 18"/>
          <p:cNvSpPr/>
          <p:nvPr/>
        </p:nvSpPr>
        <p:spPr>
          <a:xfrm>
            <a:off x="-1" y="6462218"/>
            <a:ext cx="9144000" cy="144769"/>
          </a:xfrm>
          <a:prstGeom prst="rect"/>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Rectangle 20"/>
          <p:cNvSpPr/>
          <p:nvPr/>
        </p:nvSpPr>
        <p:spPr>
          <a:xfrm>
            <a:off x="-1" y="6606986"/>
            <a:ext cx="9144000" cy="251016"/>
          </a:xfrm>
          <a:prstGeom prst="rect"/>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0" name="Picture 19"/>
          <p:cNvPicPr>
            <a:picLocks noChangeAspect="1"/>
          </p:cNvPicPr>
          <p:nvPr userDrawn="1"/>
        </p:nvPicPr>
        <p:blipFill>
          <a:blip r:embed="rId4"/>
          <a:srcRect/>
          <a:stretch>
            <a:fillRect/>
          </a:stretch>
        </p:blipFill>
        <p:spPr>
          <a:xfrm>
            <a:off x="107487" y="5932968"/>
            <a:ext cx="374904" cy="352388"/>
          </a:xfrm>
          <a:prstGeom prst="rect"/>
        </p:spPr>
      </p:pic>
      <p:pic>
        <p:nvPicPr>
          <p:cNvPr id="6" name="Picture 5"/>
          <p:cNvPicPr>
            <a:picLocks noChangeAspect="1"/>
          </p:cNvPicPr>
          <p:nvPr userDrawn="1"/>
        </p:nvPicPr>
        <p:blipFill>
          <a:blip r:embed="rId5"/>
          <a:srcRect/>
          <a:stretch>
            <a:fillRect/>
          </a:stretch>
        </p:blipFill>
        <p:spPr>
          <a:xfrm>
            <a:off x="7338684" y="112667"/>
            <a:ext cx="1590162" cy="546239"/>
          </a:xfrm>
          <a:prstGeom prst="rect"/>
        </p:spPr>
      </p:pic>
    </p:spTree>
    <p:extLst>
      <p:ext uri="{BB962C8B-B14F-4D97-AF65-F5344CB8AC3E}">
        <p14:creationId xmlns:p14="http://schemas.microsoft.com/office/powerpoint/2010/main" val="3000225406"/>
      </p:ext>
    </p:extLst>
  </p:cSld>
  <p:clrMap bg1="lt1" tx1="dk1" bg2="lt2" tx2="dk2" accent1="accent1" accent2="accent2" accent3="accent3" accent4="accent4" accent5="accent5" accent6="accent6" hlink="hlink" folHlink="folHlink"/>
  <p:sldLayoutIdLst>
    <p:sldLayoutId id="2147483673" r:id="rId2"/>
    <p:sldLayoutId id="2147483674" r:id="rId6"/>
  </p:sldLayoutIdLst>
  <p:timing>
    <p:tnLst>
      <p:par>
        <p:cTn id="1" dur="indefinite" restart="never" nodeType="tmRoot"/>
      </p:par>
    </p:tnLst>
  </p:timing>
  <p:txStyles>
    <p:titleStyle>
      <a:lvl1pPr algn="ctr" defTabSz="685800" rtl="0" eaLnBrk="1" latinLnBrk="0" hangingPunct="1">
        <a:lnSpc>
          <a:spcPct val="90000"/>
        </a:lnSpc>
        <a:spcBef>
          <a:spcPct val="0"/>
        </a:spcBef>
        <a:buNone/>
        <a:defRPr sz="3300" b="1" kern="1200">
          <a:solidFill>
            <a:schemeClr val="tx1"/>
          </a:solidFill>
          <a:latin typeface="+mn-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0.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1.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2.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3.xml" /><Relationship Id="rId3" Type="http://schemas.openxmlformats.org/officeDocument/2006/relationships/image" Target="../media/image3.pn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4.xml" /><Relationship Id="rId3" Type="http://schemas.openxmlformats.org/officeDocument/2006/relationships/image" Target="../media/image4.pn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5.xml" /><Relationship Id="rId3" Type="http://schemas.openxmlformats.org/officeDocument/2006/relationships/image" Target="../media/image5.pn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6.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7.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8.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9.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0.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1.xm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2.x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3.xml" /><Relationship Id="rId3" Type="http://schemas.openxmlformats.org/officeDocument/2006/relationships/image" Target="../media/image6.png" /><Relationship Id="rId4" Type="http://schemas.openxmlformats.org/officeDocument/2006/relationships/image" Target="../media/image7.png"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4.xml" /><Relationship Id="rId3" Type="http://schemas.openxmlformats.org/officeDocument/2006/relationships/image" Target="../media/image8.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5.xml" /><Relationship Id="rId3" Type="http://schemas.openxmlformats.org/officeDocument/2006/relationships/image" Target="../media/image9.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6.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7.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8.xml" /><Relationship Id="rId3" Type="http://schemas.openxmlformats.org/officeDocument/2006/relationships/image" Target="../media/image10.pn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9.xml" /><Relationship Id="rId3" Type="http://schemas.openxmlformats.org/officeDocument/2006/relationships/image" Target="../media/image11.png" /></Relationships>
</file>

<file path=ppt/slides/slide1.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59EE9-66CA-4148-88EF-2945CE935D9F}"/>
              </a:ext>
            </a:extLst>
          </p:cNvPr>
          <p:cNvSpPr>
            <a:spLocks noGrp="1"/>
          </p:cNvSpPr>
          <p:nvPr>
            <p:ph type="ctrTitle"/>
          </p:nvPr>
        </p:nvSpPr>
        <p:spPr/>
        <p:txBody>
          <a:bodyPr>
            <a:normAutofit fontScale="90000"/>
          </a:bodyPr>
          <a:lstStyle/>
          <a:p>
            <a:r>
              <a:rPr lang="en-US" dirty="1"/>
              <a:t>Digitization of Estate Planning and Planning with Digital Assets</a:t>
            </a:r>
          </a:p>
        </p:txBody>
      </p:sp>
      <p:sp>
        <p:nvSpPr>
          <p:cNvPr id="3" name="Subtitle 2">
            <a:extLst>
              <a:ext uri="{FF2B5EF4-FFF2-40B4-BE49-F238E27FC236}">
                <a16:creationId xmlns:a16="http://schemas.microsoft.com/office/drawing/2014/main" id="{A18A59A8-B332-44CC-B24F-6E5C04D2353F}"/>
              </a:ext>
            </a:extLst>
          </p:cNvPr>
          <p:cNvSpPr>
            <a:spLocks noGrp="1"/>
          </p:cNvSpPr>
          <p:nvPr>
            <p:ph type="subTitle" idx="1"/>
          </p:nvPr>
        </p:nvSpPr>
        <p:spPr/>
        <p:txBody>
          <a:bodyPr/>
          <a:lstStyle/>
          <a:p>
            <a:r>
              <a:rPr lang="en-US" dirty="1"/>
              <a:t>Fox Valley Estate Planning Council</a:t>
            </a:r>
          </a:p>
          <a:p>
            <a:r>
              <a:rPr lang="en-US" dirty="1"/>
              <a:t>Anne Stacey and Morgan Turner </a:t>
            </a:r>
          </a:p>
        </p:txBody>
      </p:sp>
    </p:spTree>
    <p:extLst>
      <p:ext uri="{BB962C8B-B14F-4D97-AF65-F5344CB8AC3E}">
        <p14:creationId xmlns:p14="http://schemas.microsoft.com/office/powerpoint/2010/main" val="32484180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257FC-7390-4682-8450-B8C21F05E319}"/>
              </a:ext>
            </a:extLst>
          </p:cNvPr>
          <p:cNvSpPr>
            <a:spLocks noGrp="1"/>
          </p:cNvSpPr>
          <p:nvPr>
            <p:ph type="title"/>
          </p:nvPr>
        </p:nvSpPr>
        <p:spPr/>
        <p:txBody>
          <a:bodyPr>
            <a:noAutofit/>
          </a:bodyPr>
          <a:lstStyle/>
          <a:p>
            <a:r>
              <a:rPr lang="en-US" sz="2400" dirty="1"/>
              <a:t>What is Digital Property?</a:t>
            </a:r>
            <a:br>
              <a:rPr lang="en-US" sz="2400" dirty="1"/>
            </a:br>
            <a:r>
              <a:rPr lang="en-US" sz="2400" dirty="1">
                <a:solidFill>
                  <a:schemeClr val="accent2"/>
                </a:solidFill>
              </a:rPr>
              <a:t>“An electronic record in which a person has a right or interest” Wis. Stat. 711.03(10)</a:t>
            </a:r>
          </a:p>
        </p:txBody>
      </p:sp>
      <p:graphicFrame>
        <p:nvGraphicFramePr>
          <p:cNvPr id="10" name="Content Placeholder 9">
            <a:extLst>
              <a:ext uri="{FF2B5EF4-FFF2-40B4-BE49-F238E27FC236}">
                <a16:creationId xmlns:a16="http://schemas.microsoft.com/office/drawing/2014/main" id="{0395FBD1-6A2A-44B5-B994-8D11E594538F}"/>
              </a:ext>
            </a:extLst>
          </p:cNvPr>
          <p:cNvGraphicFramePr>
            <a:graphicFrameLocks noGrp="1"/>
          </p:cNvGraphicFramePr>
          <p:nvPr>
            <p:ph idx="1"/>
            <p:extLst>
              <p:ext uri="{D42A27DB-BD31-4B8C-83A1-F6EECF244321}">
                <p14:modId xmlns:p14="http://schemas.microsoft.com/office/powerpoint/2010/main" val="1114703736"/>
              </p:ext>
            </p:extLst>
          </p:nvPr>
        </p:nvGraphicFramePr>
        <p:xfrm>
          <a:off x="628650" y="2033588"/>
          <a:ext cx="7886700" cy="3916681"/>
        </p:xfrm>
        <a:graphic>
          <a:graphicData uri="http://schemas.openxmlformats.org/drawingml/2006/table">
            <a:tbl>
              <a:tblPr firstRow="1" bandRow="1">
                <a:tableStyleId>{073A0DAA-6AF3-43AB-8588-CEC1D06C72B9}</a:tableStyleId>
              </a:tblPr>
              <a:tblGrid>
                <a:gridCol w="3943350">
                  <a:extLst>
                    <a:ext uri="{9D8B030D-6E8A-4147-A177-3AD203B41FA5}">
                      <a16:colId xmlns:a16="http://schemas.microsoft.com/office/drawing/2014/main" val="2237418075"/>
                    </a:ext>
                  </a:extLst>
                </a:gridCol>
                <a:gridCol w="3943350">
                  <a:extLst>
                    <a:ext uri="{9D8B030D-6E8A-4147-A177-3AD203B41FA5}">
                      <a16:colId xmlns:a16="http://schemas.microsoft.com/office/drawing/2014/main" val="2505456835"/>
                    </a:ext>
                  </a:extLst>
                </a:gridCol>
              </a:tblGrid>
              <a:tr h="370840">
                <a:tc>
                  <a:txBody>
                    <a:bodyPr/>
                    <a:lstStyle/>
                    <a:p>
                      <a:pPr marL="342900" marR="0" lvl="0" indent="-342900" algn="l" defTabSz="914400" fontAlgn="base" rtl="0" eaLnBrk="1" latinLnBrk="0" hangingPunct="1">
                        <a:lnSpc>
                          <a:spcPct val="100000"/>
                        </a:lnSpc>
                        <a:spcBef>
                          <a:spcPct val="50000"/>
                        </a:spcBef>
                        <a:spcAft>
                          <a:spcPct val="0"/>
                        </a:spcAft>
                        <a:buClrTx/>
                        <a:buSzTx/>
                        <a:buFontTx/>
                        <a:buChar char="•"/>
                        <a:defRPr/>
                      </a:pPr>
                      <a:r>
                        <a:rPr kumimoji="0" lang="en-US" sz="1400" b="0" i="0" u="none" strike="noStrike" kern="0" cap="none" spc="0" normalizeH="0" baseline="0" noProof="0" dirty="1">
                          <a:ln>
                            <a:noFill/>
                          </a:ln>
                          <a:solidFill>
                            <a:srgbClr val="000000"/>
                          </a:solidFill>
                          <a:effectLst/>
                          <a:uLnTx/>
                          <a:uFillTx/>
                          <a:latin typeface="Trebuchet MS"/>
                          <a:ea typeface="+mn-ea"/>
                          <a:cs typeface="+mn-cs"/>
                        </a:rPr>
                        <a:t>Online bank, investment, brokerage, retirement, or other financial accounts</a:t>
                      </a:r>
                    </a:p>
                    <a:p>
                      <a:pPr marL="342900" marR="0" lvl="0" indent="-342900" algn="l" defTabSz="914400" fontAlgn="base" rtl="0" eaLnBrk="1" latinLnBrk="0" hangingPunct="1">
                        <a:lnSpc>
                          <a:spcPct val="100000"/>
                        </a:lnSpc>
                        <a:spcBef>
                          <a:spcPct val="50000"/>
                        </a:spcBef>
                        <a:spcAft>
                          <a:spcPct val="0"/>
                        </a:spcAft>
                        <a:buClrTx/>
                        <a:buSzTx/>
                        <a:buFontTx/>
                        <a:buChar char="•"/>
                        <a:defRPr/>
                      </a:pPr>
                      <a:r>
                        <a:rPr kumimoji="0" lang="en-US" sz="1400" b="0" i="0" u="none" strike="noStrike" kern="0" cap="none" spc="0" normalizeH="0" baseline="0" noProof="0" dirty="1">
                          <a:ln>
                            <a:noFill/>
                          </a:ln>
                          <a:solidFill>
                            <a:srgbClr val="000000"/>
                          </a:solidFill>
                          <a:effectLst/>
                          <a:uLnTx/>
                          <a:uFillTx/>
                          <a:latin typeface="Trebuchet MS"/>
                          <a:ea typeface="+mn-ea"/>
                          <a:cs typeface="+mn-cs"/>
                        </a:rPr>
                        <a:t>Email</a:t>
                      </a:r>
                    </a:p>
                    <a:p>
                      <a:pPr marL="342900" marR="0" lvl="0" indent="-342900" algn="l" defTabSz="914400" fontAlgn="base" rtl="0" eaLnBrk="1" latinLnBrk="0" hangingPunct="1">
                        <a:lnSpc>
                          <a:spcPct val="100000"/>
                        </a:lnSpc>
                        <a:spcBef>
                          <a:spcPct val="50000"/>
                        </a:spcBef>
                        <a:spcAft>
                          <a:spcPct val="0"/>
                        </a:spcAft>
                        <a:buClrTx/>
                        <a:buSzTx/>
                        <a:buFontTx/>
                        <a:buChar char="•"/>
                        <a:defRPr/>
                      </a:pPr>
                      <a:r>
                        <a:rPr kumimoji="0" lang="en-US" sz="1400" b="0" i="0" u="none" strike="noStrike" kern="0" cap="none" spc="0" normalizeH="0" baseline="0" noProof="0" dirty="1">
                          <a:ln>
                            <a:noFill/>
                          </a:ln>
                          <a:solidFill>
                            <a:srgbClr val="000000"/>
                          </a:solidFill>
                          <a:effectLst/>
                          <a:uLnTx/>
                          <a:uFillTx/>
                          <a:latin typeface="Trebuchet MS"/>
                          <a:ea typeface="+mn-ea"/>
                          <a:cs typeface="+mn-cs"/>
                        </a:rPr>
                        <a:t>Social media accounts</a:t>
                      </a:r>
                    </a:p>
                    <a:p>
                      <a:pPr marL="342900" marR="0" lvl="0" indent="-342900" algn="l" defTabSz="914400" fontAlgn="base" rtl="0" eaLnBrk="1" latinLnBrk="0" hangingPunct="1">
                        <a:lnSpc>
                          <a:spcPct val="100000"/>
                        </a:lnSpc>
                        <a:spcBef>
                          <a:spcPct val="50000"/>
                        </a:spcBef>
                        <a:spcAft>
                          <a:spcPct val="0"/>
                        </a:spcAft>
                        <a:buClrTx/>
                        <a:buSzTx/>
                        <a:buFontTx/>
                        <a:buChar char="•"/>
                        <a:defRPr/>
                      </a:pPr>
                      <a:r>
                        <a:rPr kumimoji="0" lang="en-US" sz="1400" b="0" i="0" u="none" strike="noStrike" kern="0" cap="none" spc="0" normalizeH="0" baseline="0" noProof="0" dirty="1">
                          <a:ln>
                            <a:noFill/>
                          </a:ln>
                          <a:solidFill>
                            <a:srgbClr val="000000"/>
                          </a:solidFill>
                          <a:effectLst/>
                          <a:uLnTx/>
                          <a:uFillTx/>
                          <a:latin typeface="Trebuchet MS"/>
                          <a:ea typeface="+mn-ea"/>
                          <a:cs typeface="+mn-cs"/>
                        </a:rPr>
                        <a:t>File storage and sharing accounts (iCloud, Google Drive, Dropbox, Google Photos)</a:t>
                      </a:r>
                    </a:p>
                    <a:p>
                      <a:pPr marL="342900" marR="0" lvl="0" indent="-342900" algn="l" defTabSz="914400" fontAlgn="base" rtl="0" eaLnBrk="1" latinLnBrk="0" hangingPunct="1">
                        <a:lnSpc>
                          <a:spcPct val="100000"/>
                        </a:lnSpc>
                        <a:spcBef>
                          <a:spcPct val="50000"/>
                        </a:spcBef>
                        <a:spcAft>
                          <a:spcPct val="0"/>
                        </a:spcAft>
                        <a:buClrTx/>
                        <a:buSzTx/>
                        <a:buFontTx/>
                        <a:buChar char="•"/>
                        <a:defRPr/>
                      </a:pPr>
                      <a:r>
                        <a:rPr kumimoji="0" lang="en-US" sz="1400" b="0" i="0" u="none" strike="noStrike" kern="0" cap="none" spc="0" normalizeH="0" baseline="0" noProof="0" dirty="1">
                          <a:ln>
                            <a:noFill/>
                          </a:ln>
                          <a:solidFill>
                            <a:srgbClr val="000000"/>
                          </a:solidFill>
                          <a:effectLst/>
                          <a:uLnTx/>
                          <a:uFillTx/>
                          <a:latin typeface="Trebuchet MS"/>
                          <a:ea typeface="+mn-ea"/>
                          <a:cs typeface="+mn-cs"/>
                        </a:rPr>
                        <a:t>Online store accounts (Amazon, PayPal, eBay) – with saved credit card information</a:t>
                      </a:r>
                    </a:p>
                    <a:p>
                      <a:pPr marL="342900" marR="0" lvl="0" indent="-342900" algn="l" defTabSz="914400" fontAlgn="base" rtl="0" eaLnBrk="1" latinLnBrk="0" hangingPunct="1">
                        <a:lnSpc>
                          <a:spcPct val="100000"/>
                        </a:lnSpc>
                        <a:spcBef>
                          <a:spcPct val="50000"/>
                        </a:spcBef>
                        <a:spcAft>
                          <a:spcPct val="0"/>
                        </a:spcAft>
                        <a:buClrTx/>
                        <a:buSzTx/>
                        <a:buFontTx/>
                        <a:buChar char="•"/>
                        <a:defRPr/>
                      </a:pPr>
                      <a:r>
                        <a:rPr kumimoji="0" lang="en-US" sz="1400" b="0" i="0" u="none" strike="noStrike" kern="0" cap="none" spc="0" normalizeH="0" baseline="0" noProof="0" dirty="1">
                          <a:ln>
                            <a:noFill/>
                          </a:ln>
                          <a:solidFill>
                            <a:srgbClr val="000000"/>
                          </a:solidFill>
                          <a:effectLst/>
                          <a:uLnTx/>
                          <a:uFillTx/>
                          <a:latin typeface="Trebuchet MS"/>
                          <a:ea typeface="+mn-ea"/>
                          <a:cs typeface="+mn-cs"/>
                        </a:rPr>
                        <a:t>Rewards accounts (hotels, airlines, shopping, restaurants)</a:t>
                      </a:r>
                    </a:p>
                    <a:p>
                      <a:pPr marL="342900" marR="0" lvl="0" indent="-342900" algn="l" defTabSz="914400" fontAlgn="base" rtl="0" eaLnBrk="1" latinLnBrk="0" hangingPunct="1">
                        <a:lnSpc>
                          <a:spcPct val="100000"/>
                        </a:lnSpc>
                        <a:spcBef>
                          <a:spcPct val="50000"/>
                        </a:spcBef>
                        <a:spcAft>
                          <a:spcPct val="0"/>
                        </a:spcAft>
                        <a:buClrTx/>
                        <a:buSzTx/>
                        <a:buFontTx/>
                        <a:buChar char="•"/>
                        <a:defRPr/>
                      </a:pPr>
                      <a:r>
                        <a:rPr kumimoji="0" lang="en-US" sz="1400" b="0" i="0" u="none" strike="noStrike" kern="0" cap="none" spc="0" normalizeH="0" baseline="0" noProof="0" dirty="1">
                          <a:ln>
                            <a:noFill/>
                          </a:ln>
                          <a:solidFill>
                            <a:srgbClr val="000000"/>
                          </a:solidFill>
                          <a:effectLst/>
                          <a:uLnTx/>
                          <a:uFillTx/>
                          <a:latin typeface="Trebuchet MS"/>
                          <a:ea typeface="+mn-ea"/>
                          <a:cs typeface="+mn-cs"/>
                        </a:rPr>
                        <a:t>Electronic bill payments </a:t>
                      </a:r>
                    </a:p>
                    <a:p>
                      <a:pPr marL="342900" marR="0" lvl="0" indent="-342900" algn="l" defTabSz="914400" fontAlgn="base" rtl="0" eaLnBrk="1" latinLnBrk="0" hangingPunct="1">
                        <a:lnSpc>
                          <a:spcPct val="100000"/>
                        </a:lnSpc>
                        <a:spcBef>
                          <a:spcPct val="50000"/>
                        </a:spcBef>
                        <a:spcAft>
                          <a:spcPct val="0"/>
                        </a:spcAft>
                        <a:buClrTx/>
                        <a:buSzTx/>
                        <a:buFontTx/>
                        <a:buChar char="•"/>
                        <a:defRPr/>
                      </a:pPr>
                      <a:r>
                        <a:rPr kumimoji="0" lang="en-US" sz="1400" b="0" i="0" u="none" strike="noStrike" kern="0" cap="none" spc="0" normalizeH="0" baseline="0" noProof="0" dirty="1">
                          <a:ln>
                            <a:noFill/>
                          </a:ln>
                          <a:solidFill>
                            <a:srgbClr val="000000"/>
                          </a:solidFill>
                          <a:effectLst/>
                          <a:uLnTx/>
                          <a:uFillTx/>
                          <a:latin typeface="Trebuchet MS"/>
                          <a:ea typeface="+mn-ea"/>
                          <a:cs typeface="+mn-cs"/>
                        </a:rPr>
                        <a:t>Paperless credit card accounts</a:t>
                      </a:r>
                    </a:p>
                    <a:p>
                      <a:pPr marL="0" indent="0">
                        <a:buFont typeface="Arial" panose="020b0604020202020204" pitchFamily="34" charset="0"/>
                        <a:buNone/>
                      </a:pPr>
                      <a:endParaRPr lang="en-US"/>
                    </a:p>
                  </a:txBody>
                  <a:tcPr>
                    <a:noFill/>
                  </a:tcPr>
                </a:tc>
                <a:tc>
                  <a:txBody>
                    <a:bodyPr/>
                    <a:lstStyle/>
                    <a:p>
                      <a:pPr marL="342900" marR="0" lvl="0" indent="-342900" algn="l" defTabSz="914400" fontAlgn="base" rtl="0" eaLnBrk="1" latinLnBrk="0" hangingPunct="1">
                        <a:lnSpc>
                          <a:spcPct val="100000"/>
                        </a:lnSpc>
                        <a:spcBef>
                          <a:spcPct val="50000"/>
                        </a:spcBef>
                        <a:spcAft>
                          <a:spcPct val="0"/>
                        </a:spcAft>
                        <a:buClrTx/>
                        <a:buSzTx/>
                        <a:buFontTx/>
                        <a:buChar char="•"/>
                        <a:defRPr/>
                      </a:pPr>
                      <a:r>
                        <a:rPr kumimoji="0" lang="en-US" sz="1400" b="0" i="0" u="none" strike="noStrike" kern="0" cap="none" spc="-100" normalizeH="0" baseline="0" noProof="0" dirty="1">
                          <a:ln>
                            <a:noFill/>
                          </a:ln>
                          <a:solidFill>
                            <a:srgbClr val="000000"/>
                          </a:solidFill>
                          <a:effectLst/>
                          <a:uLnTx/>
                          <a:uFillTx/>
                          <a:latin typeface="Trebuchet MS"/>
                          <a:ea typeface="+mn-ea"/>
                          <a:cs typeface="+mn-cs"/>
                        </a:rPr>
                        <a:t>Information/data stored on computer, phone, tablet, other digital devices</a:t>
                      </a:r>
                    </a:p>
                    <a:p>
                      <a:pPr marL="342900" marR="0" lvl="0" indent="-342900" algn="l" defTabSz="914400" fontAlgn="base" rtl="0" eaLnBrk="1" latinLnBrk="0" hangingPunct="1">
                        <a:lnSpc>
                          <a:spcPct val="100000"/>
                        </a:lnSpc>
                        <a:spcBef>
                          <a:spcPct val="50000"/>
                        </a:spcBef>
                        <a:spcAft>
                          <a:spcPct val="0"/>
                        </a:spcAft>
                        <a:buClrTx/>
                        <a:buSzTx/>
                        <a:buFontTx/>
                        <a:buChar char="•"/>
                        <a:defRPr/>
                      </a:pPr>
                      <a:r>
                        <a:rPr kumimoji="0" lang="en-US" sz="1400" b="0" i="0" u="none" strike="noStrike" kern="0" cap="none" spc="-100" normalizeH="0" baseline="0" noProof="0" dirty="1">
                          <a:ln>
                            <a:noFill/>
                          </a:ln>
                          <a:solidFill>
                            <a:srgbClr val="000000"/>
                          </a:solidFill>
                          <a:effectLst/>
                          <a:uLnTx/>
                          <a:uFillTx/>
                          <a:latin typeface="Trebuchet MS"/>
                          <a:ea typeface="+mn-ea"/>
                          <a:cs typeface="+mn-cs"/>
                        </a:rPr>
                        <a:t>Electronic communications: email, text messages, instant/direct messages</a:t>
                      </a:r>
                    </a:p>
                    <a:p>
                      <a:pPr marL="342900" marR="0" lvl="0" indent="-342900" algn="l" defTabSz="914400" fontAlgn="base" rtl="0" eaLnBrk="1" latinLnBrk="0" hangingPunct="1">
                        <a:lnSpc>
                          <a:spcPct val="100000"/>
                        </a:lnSpc>
                        <a:spcBef>
                          <a:spcPct val="50000"/>
                        </a:spcBef>
                        <a:spcAft>
                          <a:spcPct val="0"/>
                        </a:spcAft>
                        <a:buClrTx/>
                        <a:buSzTx/>
                        <a:buFontTx/>
                        <a:buChar char="•"/>
                        <a:defRPr/>
                      </a:pPr>
                      <a:r>
                        <a:rPr kumimoji="0" lang="en-US" sz="1400" b="0" i="0" u="none" strike="noStrike" kern="0" cap="none" spc="-100" normalizeH="0" baseline="0" noProof="0" dirty="1">
                          <a:ln>
                            <a:noFill/>
                          </a:ln>
                          <a:solidFill>
                            <a:srgbClr val="000000"/>
                          </a:solidFill>
                          <a:effectLst/>
                          <a:uLnTx/>
                          <a:uFillTx/>
                          <a:latin typeface="Trebuchet MS"/>
                          <a:ea typeface="+mn-ea"/>
                          <a:cs typeface="+mn-cs"/>
                        </a:rPr>
                        <a:t>Web domains, domain registration/service accounts for websites</a:t>
                      </a:r>
                    </a:p>
                    <a:p>
                      <a:pPr marL="342900" marR="0" lvl="0" indent="-342900" algn="l" defTabSz="914400" fontAlgn="base" rtl="0" eaLnBrk="1" latinLnBrk="0" hangingPunct="1">
                        <a:lnSpc>
                          <a:spcPct val="100000"/>
                        </a:lnSpc>
                        <a:spcBef>
                          <a:spcPct val="50000"/>
                        </a:spcBef>
                        <a:spcAft>
                          <a:spcPct val="0"/>
                        </a:spcAft>
                        <a:buClrTx/>
                        <a:buSzTx/>
                        <a:buFontTx/>
                        <a:buChar char="•"/>
                        <a:defRPr/>
                      </a:pPr>
                      <a:r>
                        <a:rPr kumimoji="0" lang="en-US" sz="1400" b="0" i="0" u="none" strike="noStrike" kern="0" cap="none" spc="-100" normalizeH="0" baseline="0" noProof="0" dirty="1">
                          <a:ln>
                            <a:noFill/>
                          </a:ln>
                          <a:solidFill>
                            <a:srgbClr val="000000"/>
                          </a:solidFill>
                          <a:effectLst/>
                          <a:uLnTx/>
                          <a:uFillTx/>
                          <a:latin typeface="Trebuchet MS"/>
                          <a:ea typeface="+mn-ea"/>
                          <a:cs typeface="+mn-cs"/>
                        </a:rPr>
                        <a:t>Online memberships</a:t>
                      </a:r>
                    </a:p>
                    <a:p>
                      <a:pPr marL="342900" marR="0" lvl="0" indent="-342900" algn="l" defTabSz="914400" fontAlgn="base" rtl="0" eaLnBrk="1" latinLnBrk="0" hangingPunct="1">
                        <a:lnSpc>
                          <a:spcPct val="100000"/>
                        </a:lnSpc>
                        <a:spcBef>
                          <a:spcPct val="50000"/>
                        </a:spcBef>
                        <a:spcAft>
                          <a:spcPct val="0"/>
                        </a:spcAft>
                        <a:buClrTx/>
                        <a:buSzTx/>
                        <a:buFontTx/>
                        <a:buChar char="•"/>
                        <a:defRPr/>
                      </a:pPr>
                      <a:r>
                        <a:rPr kumimoji="0" lang="en-US" sz="1400" b="0" i="0" u="none" strike="noStrike" kern="0" cap="none" spc="-100" normalizeH="0" baseline="0" noProof="0" dirty="1">
                          <a:ln>
                            <a:noFill/>
                          </a:ln>
                          <a:solidFill>
                            <a:srgbClr val="000000"/>
                          </a:solidFill>
                          <a:effectLst/>
                          <a:uLnTx/>
                          <a:uFillTx/>
                          <a:latin typeface="Trebuchet MS"/>
                          <a:ea typeface="+mn-ea"/>
                          <a:cs typeface="+mn-cs"/>
                        </a:rPr>
                        <a:t>Entertainments accounts like Netflix, Hulu, etc.</a:t>
                      </a:r>
                    </a:p>
                    <a:p>
                      <a:pPr marL="342900" marR="0" lvl="0" indent="-342900" algn="l" defTabSz="914400" fontAlgn="base" rtl="0" eaLnBrk="1" latinLnBrk="0" hangingPunct="1">
                        <a:lnSpc>
                          <a:spcPct val="100000"/>
                        </a:lnSpc>
                        <a:spcBef>
                          <a:spcPct val="50000"/>
                        </a:spcBef>
                        <a:spcAft>
                          <a:spcPct val="0"/>
                        </a:spcAft>
                        <a:buClrTx/>
                        <a:buSzTx/>
                        <a:buFontTx/>
                        <a:buChar char="•"/>
                        <a:defRPr/>
                      </a:pPr>
                      <a:r>
                        <a:rPr kumimoji="0" lang="en-US" sz="1400" b="0" i="0" u="none" strike="noStrike" kern="0" cap="none" spc="-100" normalizeH="0" baseline="0" noProof="0" dirty="1">
                          <a:ln>
                            <a:noFill/>
                          </a:ln>
                          <a:solidFill>
                            <a:srgbClr val="000000"/>
                          </a:solidFill>
                          <a:effectLst/>
                          <a:uLnTx/>
                          <a:uFillTx/>
                          <a:latin typeface="Trebuchet MS"/>
                          <a:ea typeface="+mn-ea"/>
                          <a:cs typeface="+mn-cs"/>
                        </a:rPr>
                        <a:t>Accounts with automatic renewal or payments such as insurance policies, virus protection accounts, tuition payments for kids/grandkids schools, church and other charitable contributions, newspapers, etc.</a:t>
                      </a:r>
                    </a:p>
                    <a:p>
                      <a:pPr marL="342900" marR="0" lvl="0" indent="-342900" algn="l" defTabSz="914400" fontAlgn="base" rtl="0" eaLnBrk="1" latinLnBrk="0" hangingPunct="1">
                        <a:lnSpc>
                          <a:spcPct val="100000"/>
                        </a:lnSpc>
                        <a:spcBef>
                          <a:spcPct val="50000"/>
                        </a:spcBef>
                        <a:spcAft>
                          <a:spcPct val="0"/>
                        </a:spcAft>
                        <a:buClrTx/>
                        <a:buSzTx/>
                        <a:buFontTx/>
                        <a:buChar char="•"/>
                        <a:defRPr/>
                      </a:pPr>
                      <a:r>
                        <a:rPr kumimoji="0" lang="en-US" sz="1400" b="0" i="0" u="none" strike="noStrike" kern="0" cap="none" spc="-100" normalizeH="0" baseline="0" noProof="0" dirty="1">
                          <a:ln>
                            <a:noFill/>
                          </a:ln>
                          <a:solidFill>
                            <a:srgbClr val="000000"/>
                          </a:solidFill>
                          <a:effectLst/>
                          <a:uLnTx/>
                          <a:uFillTx/>
                          <a:latin typeface="Trebuchet MS"/>
                          <a:ea typeface="+mn-ea"/>
                          <a:cs typeface="+mn-cs"/>
                        </a:rPr>
                        <a:t>And more!</a:t>
                      </a:r>
                    </a:p>
                    <a:p>
                      <a:endParaRPr lang="en-US"/>
                    </a:p>
                  </a:txBody>
                  <a:tcPr>
                    <a:noFill/>
                  </a:tcPr>
                </a:tc>
                <a:extLst>
                  <a:ext uri="{0D108BD9-81ED-4DB2-BD59-A6C34878D82A}">
                    <a16:rowId xmlns:a16="http://schemas.microsoft.com/office/drawing/2014/main" val="2080056602"/>
                  </a:ext>
                </a:extLst>
              </a:tr>
            </a:tbl>
          </a:graphicData>
        </a:graphic>
      </p:graphicFrame>
    </p:spTree>
    <p:extLst>
      <p:ext uri="{BB962C8B-B14F-4D97-AF65-F5344CB8AC3E}">
        <p14:creationId xmlns:p14="http://schemas.microsoft.com/office/powerpoint/2010/main" val="26789000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38BCB-3797-4F9C-B48E-A79AA468744E}"/>
              </a:ext>
            </a:extLst>
          </p:cNvPr>
          <p:cNvSpPr>
            <a:spLocks noGrp="1"/>
          </p:cNvSpPr>
          <p:nvPr>
            <p:ph type="title"/>
          </p:nvPr>
        </p:nvSpPr>
        <p:spPr/>
        <p:txBody>
          <a:bodyPr/>
          <a:lstStyle/>
          <a:p>
            <a:r>
              <a:rPr lang="en-US" dirty="1"/>
              <a:t>Wisconsin Digital Property Act</a:t>
            </a:r>
          </a:p>
        </p:txBody>
      </p:sp>
      <p:sp>
        <p:nvSpPr>
          <p:cNvPr id="3" name="Content Placeholder 2">
            <a:extLst>
              <a:ext uri="{FF2B5EF4-FFF2-40B4-BE49-F238E27FC236}">
                <a16:creationId xmlns:a16="http://schemas.microsoft.com/office/drawing/2014/main" id="{3E0A9D98-0AEA-48FC-9529-2397D45DC039}"/>
              </a:ext>
            </a:extLst>
          </p:cNvPr>
          <p:cNvSpPr>
            <a:spLocks noGrp="1"/>
          </p:cNvSpPr>
          <p:nvPr>
            <p:ph idx="1"/>
          </p:nvPr>
        </p:nvSpPr>
        <p:spPr/>
        <p:txBody>
          <a:bodyPr/>
          <a:lstStyle/>
          <a:p>
            <a:pPr lvl="0" defTabSz="914400" fontAlgn="base">
              <a:spcBef>
                <a:spcPct val="50000"/>
              </a:spcBef>
              <a:spcAft>
                <a:spcPct val="0"/>
              </a:spcAft>
              <a:buFontTx/>
              <a:buChar char="•"/>
            </a:pPr>
            <a:r>
              <a:rPr lang="en-US" sz="2000" kern="0" dirty="1">
                <a:solidFill>
                  <a:srgbClr val="000000"/>
                </a:solidFill>
                <a:latin typeface="Trebuchet MS"/>
              </a:rPr>
              <a:t>Chapter 711 of the Wisconsin Statutes, effective April 1, 2016</a:t>
            </a:r>
          </a:p>
          <a:p>
            <a:pPr lvl="0" defTabSz="914400" fontAlgn="base">
              <a:spcBef>
                <a:spcPct val="50000"/>
              </a:spcBef>
              <a:spcAft>
                <a:spcPct val="0"/>
              </a:spcAft>
              <a:buFontTx/>
              <a:buChar char="•"/>
            </a:pPr>
            <a:r>
              <a:rPr lang="en-US" sz="2000" kern="0" dirty="1">
                <a:solidFill>
                  <a:srgbClr val="000000"/>
                </a:solidFill>
                <a:latin typeface="Trebuchet MS"/>
              </a:rPr>
              <a:t>46 States have adopted a version of the Uniform Fiduciary Access to Digital Assets Act (UFADAA) or Revised UFADAA</a:t>
            </a:r>
          </a:p>
          <a:p>
            <a:pPr lvl="0" defTabSz="914400" fontAlgn="base">
              <a:spcBef>
                <a:spcPct val="50000"/>
              </a:spcBef>
              <a:spcAft>
                <a:spcPct val="0"/>
              </a:spcAft>
              <a:buFontTx/>
              <a:buChar char="•"/>
            </a:pPr>
            <a:r>
              <a:rPr lang="en-US" sz="2000" kern="0" dirty="1">
                <a:solidFill>
                  <a:srgbClr val="000000"/>
                </a:solidFill>
                <a:latin typeface="Trebuchet MS"/>
              </a:rPr>
              <a:t>Purposes of the Act:</a:t>
            </a:r>
          </a:p>
          <a:p>
            <a:pPr marL="742950" lvl="1" indent="-285750" defTabSz="914400" fontAlgn="base">
              <a:spcBef>
                <a:spcPct val="50000"/>
              </a:spcBef>
              <a:spcAft>
                <a:spcPct val="0"/>
              </a:spcAft>
              <a:buFontTx/>
              <a:buChar char="–"/>
            </a:pPr>
            <a:r>
              <a:rPr lang="en-US" sz="1600" kern="0" dirty="1">
                <a:solidFill>
                  <a:srgbClr val="000000"/>
                </a:solidFill>
                <a:latin typeface="Trebuchet MS"/>
              </a:rPr>
              <a:t>Allow directions to custodians (such as Google, Facebook, etc.) to disclose or not disclose your digital property to your fiduciaries</a:t>
            </a:r>
          </a:p>
          <a:p>
            <a:pPr marL="742950" lvl="1" indent="-285750" defTabSz="914400" fontAlgn="base">
              <a:spcBef>
                <a:spcPct val="50000"/>
              </a:spcBef>
              <a:spcAft>
                <a:spcPct val="0"/>
              </a:spcAft>
              <a:buFontTx/>
              <a:buChar char="–"/>
            </a:pPr>
            <a:r>
              <a:rPr lang="en-US" sz="1600" kern="0" dirty="1">
                <a:solidFill>
                  <a:srgbClr val="000000"/>
                </a:solidFill>
                <a:latin typeface="Trebuchet MS"/>
              </a:rPr>
              <a:t>Enable your fiduciaries to carry out your intent with respect to your digital property</a:t>
            </a:r>
          </a:p>
          <a:p>
            <a:pPr marL="742950" lvl="1" indent="-285750" defTabSz="914400" fontAlgn="base">
              <a:spcBef>
                <a:spcPct val="50000"/>
              </a:spcBef>
              <a:spcAft>
                <a:spcPct val="0"/>
              </a:spcAft>
              <a:buFontTx/>
              <a:buChar char="–"/>
            </a:pPr>
            <a:r>
              <a:rPr lang="en-US" sz="1600" kern="0" dirty="1">
                <a:solidFill>
                  <a:srgbClr val="000000"/>
                </a:solidFill>
                <a:latin typeface="Trebuchet MS"/>
              </a:rPr>
              <a:t>Helps fiduciaries, practitioners and courts handle digital property similar to physical property</a:t>
            </a:r>
          </a:p>
          <a:p>
            <a:pPr marL="742950" lvl="1" indent="-285750" defTabSz="914400" fontAlgn="base">
              <a:spcBef>
                <a:spcPct val="50000"/>
              </a:spcBef>
              <a:spcAft>
                <a:spcPct val="0"/>
              </a:spcAft>
              <a:buFontTx/>
              <a:buChar char="–"/>
            </a:pPr>
            <a:r>
              <a:rPr lang="en-US" sz="1600" kern="0" dirty="1">
                <a:solidFill>
                  <a:srgbClr val="000000"/>
                </a:solidFill>
                <a:latin typeface="Trebuchet MS"/>
              </a:rPr>
              <a:t>Primary focus of the Act is to enable your fiduciaries to have access to your digital property</a:t>
            </a:r>
          </a:p>
          <a:p>
            <a:endParaRPr lang="en-US"/>
          </a:p>
        </p:txBody>
      </p:sp>
    </p:spTree>
    <p:extLst>
      <p:ext uri="{BB962C8B-B14F-4D97-AF65-F5344CB8AC3E}">
        <p14:creationId xmlns:p14="http://schemas.microsoft.com/office/powerpoint/2010/main" val="22019596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AEAB7-D63A-49BB-9961-0096463D5BDC}"/>
              </a:ext>
            </a:extLst>
          </p:cNvPr>
          <p:cNvSpPr>
            <a:spLocks noGrp="1"/>
          </p:cNvSpPr>
          <p:nvPr>
            <p:ph type="title"/>
          </p:nvPr>
        </p:nvSpPr>
        <p:spPr/>
        <p:txBody>
          <a:bodyPr/>
          <a:lstStyle/>
          <a:p>
            <a:r>
              <a:rPr lang="en-US" dirty="1"/>
              <a:t>Wisconsin Digital Property Act</a:t>
            </a:r>
          </a:p>
        </p:txBody>
      </p:sp>
      <p:sp>
        <p:nvSpPr>
          <p:cNvPr id="3" name="Content Placeholder 2">
            <a:extLst>
              <a:ext uri="{FF2B5EF4-FFF2-40B4-BE49-F238E27FC236}">
                <a16:creationId xmlns:a16="http://schemas.microsoft.com/office/drawing/2014/main" id="{167094B6-96B6-4CD0-9E95-DDE0B31D809B}"/>
              </a:ext>
            </a:extLst>
          </p:cNvPr>
          <p:cNvSpPr>
            <a:spLocks noGrp="1"/>
          </p:cNvSpPr>
          <p:nvPr>
            <p:ph idx="1"/>
          </p:nvPr>
        </p:nvSpPr>
        <p:spPr/>
        <p:txBody>
          <a:bodyPr/>
          <a:lstStyle/>
          <a:p>
            <a:pPr lvl="0" defTabSz="914400" fontAlgn="base">
              <a:spcBef>
                <a:spcPct val="50000"/>
              </a:spcBef>
              <a:spcAft>
                <a:spcPct val="0"/>
              </a:spcAft>
              <a:buFontTx/>
              <a:buChar char="•"/>
            </a:pPr>
            <a:r>
              <a:rPr lang="en-US" sz="1800" kern="0" dirty="1">
                <a:solidFill>
                  <a:srgbClr val="000000"/>
                </a:solidFill>
                <a:latin typeface="Trebuchet MS"/>
              </a:rPr>
              <a:t>The Act governs the disclosure of a person’s digital property to their fiduciaries by a custodian</a:t>
            </a:r>
          </a:p>
          <a:p>
            <a:pPr lvl="0" defTabSz="914400" fontAlgn="base">
              <a:spcBef>
                <a:spcPct val="50000"/>
              </a:spcBef>
              <a:spcAft>
                <a:spcPct val="0"/>
              </a:spcAft>
              <a:buFontTx/>
              <a:buChar char="•"/>
            </a:pPr>
            <a:r>
              <a:rPr lang="en-US" sz="1800" kern="0" dirty="1">
                <a:solidFill>
                  <a:srgbClr val="000000"/>
                </a:solidFill>
                <a:latin typeface="Trebuchet MS"/>
              </a:rPr>
              <a:t>Act’s Default Rules for Disclosure of Digital Property to Fiduciaries:</a:t>
            </a:r>
          </a:p>
          <a:p>
            <a:pPr marL="742950" lvl="1" indent="-285750" defTabSz="914400" fontAlgn="base">
              <a:spcBef>
                <a:spcPct val="50000"/>
              </a:spcBef>
              <a:spcAft>
                <a:spcPct val="0"/>
              </a:spcAft>
              <a:buFontTx/>
              <a:buChar char="–"/>
            </a:pPr>
            <a:r>
              <a:rPr lang="en-US" sz="1600" kern="0" dirty="1">
                <a:solidFill>
                  <a:srgbClr val="000000"/>
                </a:solidFill>
                <a:latin typeface="Trebuchet MS"/>
              </a:rPr>
              <a:t>Fiduciary will have access to a </a:t>
            </a:r>
            <a:r>
              <a:rPr lang="en-US" sz="1600" u="sng" kern="0" dirty="1">
                <a:solidFill>
                  <a:srgbClr val="000000"/>
                </a:solidFill>
                <a:latin typeface="Trebuchet MS"/>
              </a:rPr>
              <a:t>catalogue</a:t>
            </a:r>
            <a:r>
              <a:rPr lang="en-US" sz="1600" kern="0" dirty="1">
                <a:solidFill>
                  <a:srgbClr val="000000"/>
                </a:solidFill>
                <a:latin typeface="Trebuchet MS"/>
              </a:rPr>
              <a:t> of your electronic communications and all digital property</a:t>
            </a:r>
          </a:p>
          <a:p>
            <a:pPr marL="742950" lvl="1" indent="-285750" defTabSz="914400" fontAlgn="base">
              <a:spcBef>
                <a:spcPct val="50000"/>
              </a:spcBef>
              <a:spcAft>
                <a:spcPct val="0"/>
              </a:spcAft>
              <a:buFontTx/>
              <a:buChar char="–"/>
            </a:pPr>
            <a:r>
              <a:rPr lang="en-US" sz="1600" kern="0" dirty="1">
                <a:solidFill>
                  <a:srgbClr val="000000"/>
                </a:solidFill>
                <a:latin typeface="Trebuchet MS"/>
              </a:rPr>
              <a:t>Your fiduciary will not have access to the </a:t>
            </a:r>
            <a:r>
              <a:rPr lang="en-US" sz="1600" u="sng" kern="0" dirty="1">
                <a:solidFill>
                  <a:srgbClr val="000000"/>
                </a:solidFill>
                <a:latin typeface="Trebuchet MS"/>
              </a:rPr>
              <a:t>content</a:t>
            </a:r>
            <a:r>
              <a:rPr lang="en-US" sz="1600" kern="0" dirty="1">
                <a:solidFill>
                  <a:srgbClr val="000000"/>
                </a:solidFill>
                <a:latin typeface="Trebuchet MS"/>
              </a:rPr>
              <a:t> of your electronic communications unless you have affirmatively authorized such access</a:t>
            </a:r>
          </a:p>
          <a:p>
            <a:pPr marL="742950" lvl="1" indent="-285750" defTabSz="914400" fontAlgn="base">
              <a:spcBef>
                <a:spcPct val="50000"/>
              </a:spcBef>
              <a:spcAft>
                <a:spcPct val="0"/>
              </a:spcAft>
              <a:buFontTx/>
              <a:buChar char="–"/>
            </a:pPr>
            <a:r>
              <a:rPr lang="en-US" sz="1600" kern="0" dirty="1">
                <a:solidFill>
                  <a:srgbClr val="000000"/>
                </a:solidFill>
                <a:latin typeface="Trebuchet MS"/>
              </a:rPr>
              <a:t>Catalogue versus Content</a:t>
            </a:r>
          </a:p>
          <a:p>
            <a:pPr marL="742950" lvl="1" indent="-285750" defTabSz="914400" fontAlgn="base">
              <a:spcBef>
                <a:spcPct val="50000"/>
              </a:spcBef>
              <a:spcAft>
                <a:spcPct val="0"/>
              </a:spcAft>
              <a:buFontTx/>
              <a:buChar char="–"/>
            </a:pPr>
            <a:r>
              <a:rPr lang="en-US" sz="1600" kern="0" dirty="1">
                <a:solidFill>
                  <a:srgbClr val="000000"/>
                </a:solidFill>
                <a:latin typeface="Trebuchet MS"/>
              </a:rPr>
              <a:t>Estate planning instruments can modify default rules</a:t>
            </a:r>
            <a:endParaRPr lang="en-US" sz="2400" kern="0">
              <a:solidFill>
                <a:srgbClr val="000000"/>
              </a:solidFill>
              <a:latin typeface="Trebuchet MS"/>
            </a:endParaRPr>
          </a:p>
          <a:p>
            <a:r>
              <a:rPr lang="en-US" sz="2000" dirty="1"/>
              <a:t>Dealing with Cryptocurrency as a Digital Asset</a:t>
            </a:r>
          </a:p>
        </p:txBody>
      </p:sp>
    </p:spTree>
    <p:extLst>
      <p:ext uri="{BB962C8B-B14F-4D97-AF65-F5344CB8AC3E}">
        <p14:creationId xmlns:p14="http://schemas.microsoft.com/office/powerpoint/2010/main" val="39195269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535FC-35C9-4151-AC07-F37A18450FAB}"/>
              </a:ext>
            </a:extLst>
          </p:cNvPr>
          <p:cNvSpPr>
            <a:spLocks noGrp="1"/>
          </p:cNvSpPr>
          <p:nvPr>
            <p:ph type="title"/>
          </p:nvPr>
        </p:nvSpPr>
        <p:spPr/>
        <p:txBody>
          <a:bodyPr/>
          <a:lstStyle/>
          <a:p>
            <a:r>
              <a:rPr lang="en-US" dirty="1"/>
              <a:t>Cryptocurrency</a:t>
            </a:r>
          </a:p>
        </p:txBody>
      </p:sp>
      <p:sp>
        <p:nvSpPr>
          <p:cNvPr id="3" name="Content Placeholder 2">
            <a:extLst>
              <a:ext uri="{FF2B5EF4-FFF2-40B4-BE49-F238E27FC236}">
                <a16:creationId xmlns:a16="http://schemas.microsoft.com/office/drawing/2014/main" id="{778AB3A0-D7A6-4DDA-8B8C-4061A6E8B743}"/>
              </a:ext>
            </a:extLst>
          </p:cNvPr>
          <p:cNvSpPr>
            <a:spLocks noGrp="1"/>
          </p:cNvSpPr>
          <p:nvPr>
            <p:ph idx="1"/>
          </p:nvPr>
        </p:nvSpPr>
        <p:spPr/>
        <p:txBody>
          <a:bodyPr/>
          <a:lstStyle/>
          <a:p>
            <a:pPr lvl="1"/>
            <a:r>
              <a:rPr lang="en-US" dirty="1"/>
              <a:t>What is it?</a:t>
            </a:r>
          </a:p>
          <a:p>
            <a:pPr lvl="1"/>
            <a:r>
              <a:rPr lang="en-US" dirty="1"/>
              <a:t>How is it valued? </a:t>
            </a:r>
          </a:p>
          <a:p>
            <a:pPr lvl="1"/>
            <a:r>
              <a:rPr lang="en-US" dirty="1"/>
              <a:t>Tax treatment and implications of transfer</a:t>
            </a:r>
          </a:p>
          <a:p>
            <a:pPr lvl="1"/>
            <a:r>
              <a:rPr lang="en-US" dirty="1"/>
              <a:t>Estate planning considerations</a:t>
            </a:r>
          </a:p>
          <a:p>
            <a:pPr lvl="1"/>
            <a:endParaRPr lang="en-US"/>
          </a:p>
          <a:p>
            <a:endParaRPr lang="en-US"/>
          </a:p>
        </p:txBody>
      </p:sp>
      <p:pic>
        <p:nvPicPr>
          <p:cNvPr id="4" name="Picture 3">
            <a:extLst>
              <a:ext uri="{FF2B5EF4-FFF2-40B4-BE49-F238E27FC236}">
                <a16:creationId xmlns:a16="http://schemas.microsoft.com/office/drawing/2014/main" id="{43DE7DB7-88A1-436E-9DF0-E0E90C16DCF9}"/>
              </a:ext>
            </a:extLst>
          </p:cNvPr>
          <p:cNvPicPr>
            <a:picLocks noChangeAspect="1"/>
          </p:cNvPicPr>
          <p:nvPr/>
        </p:nvPicPr>
        <p:blipFill>
          <a:blip r:embed="rId3"/>
          <a:srcRect/>
          <a:stretch>
            <a:fillRect/>
          </a:stretch>
        </p:blipFill>
        <p:spPr>
          <a:xfrm>
            <a:off x="5195366" y="3680183"/>
            <a:ext cx="3319819" cy="2367766"/>
          </a:xfrm>
          <a:prstGeom prst="rect"/>
        </p:spPr>
      </p:pic>
    </p:spTree>
    <p:extLst>
      <p:ext uri="{BB962C8B-B14F-4D97-AF65-F5344CB8AC3E}">
        <p14:creationId xmlns:p14="http://schemas.microsoft.com/office/powerpoint/2010/main" val="8966383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09CFB-BD8F-4889-A8E2-01DB12B8C43F}"/>
              </a:ext>
            </a:extLst>
          </p:cNvPr>
          <p:cNvSpPr>
            <a:spLocks noGrp="1"/>
          </p:cNvSpPr>
          <p:nvPr>
            <p:ph type="title"/>
          </p:nvPr>
        </p:nvSpPr>
        <p:spPr/>
        <p:txBody>
          <a:bodyPr/>
          <a:lstStyle/>
          <a:p>
            <a:r>
              <a:rPr lang="en-US" dirty="1"/>
              <a:t>What is cryptocurrency</a:t>
            </a:r>
          </a:p>
        </p:txBody>
      </p:sp>
      <p:sp>
        <p:nvSpPr>
          <p:cNvPr id="3" name="Content Placeholder 2">
            <a:extLst>
              <a:ext uri="{FF2B5EF4-FFF2-40B4-BE49-F238E27FC236}">
                <a16:creationId xmlns:a16="http://schemas.microsoft.com/office/drawing/2014/main" id="{6FBF4D93-E45A-4391-BFA3-2FDA932C7C9A}"/>
              </a:ext>
            </a:extLst>
          </p:cNvPr>
          <p:cNvSpPr>
            <a:spLocks noGrp="1"/>
          </p:cNvSpPr>
          <p:nvPr>
            <p:ph idx="1"/>
          </p:nvPr>
        </p:nvSpPr>
        <p:spPr/>
        <p:txBody>
          <a:bodyPr/>
          <a:lstStyle/>
          <a:p>
            <a:r>
              <a:rPr lang="en-US" dirty="1"/>
              <a:t>Any form of currency that exists digitally or virtually and uses cryptography to secure transactions. Cryptocurrencies don't have a central issuing or regulating authority, instead using a decentralized system to record transactions and issue new units.</a:t>
            </a:r>
          </a:p>
          <a:p>
            <a:r>
              <a:rPr lang="en-US" dirty="1"/>
              <a:t>Examples: Bitcoin, Ethereum, Litecoin, Ripple</a:t>
            </a:r>
          </a:p>
          <a:p>
            <a:endParaRPr lang="en-US"/>
          </a:p>
          <a:p>
            <a:endParaRPr lang="en-US"/>
          </a:p>
        </p:txBody>
      </p:sp>
      <p:pic>
        <p:nvPicPr>
          <p:cNvPr id="4" name="Picture 3">
            <a:extLst>
              <a:ext uri="{FF2B5EF4-FFF2-40B4-BE49-F238E27FC236}">
                <a16:creationId xmlns:a16="http://schemas.microsoft.com/office/drawing/2014/main" id="{D6AFCD5E-7D71-477A-B01C-10079FA724B6}"/>
              </a:ext>
            </a:extLst>
          </p:cNvPr>
          <p:cNvPicPr>
            <a:picLocks noChangeAspect="1"/>
          </p:cNvPicPr>
          <p:nvPr/>
        </p:nvPicPr>
        <p:blipFill>
          <a:blip r:embed="rId3"/>
          <a:srcRect/>
          <a:stretch>
            <a:fillRect/>
          </a:stretch>
        </p:blipFill>
        <p:spPr>
          <a:xfrm>
            <a:off x="2052883" y="4612333"/>
            <a:ext cx="5038233" cy="1421787"/>
          </a:xfrm>
          <a:prstGeom prst="rect"/>
        </p:spPr>
      </p:pic>
    </p:spTree>
    <p:extLst>
      <p:ext uri="{BB962C8B-B14F-4D97-AF65-F5344CB8AC3E}">
        <p14:creationId xmlns:p14="http://schemas.microsoft.com/office/powerpoint/2010/main" val="17672892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B049C-B934-4CB8-9F76-DD8CB2339A79}"/>
              </a:ext>
            </a:extLst>
          </p:cNvPr>
          <p:cNvSpPr>
            <a:spLocks noGrp="1"/>
          </p:cNvSpPr>
          <p:nvPr>
            <p:ph type="title"/>
          </p:nvPr>
        </p:nvSpPr>
        <p:spPr/>
        <p:txBody>
          <a:bodyPr/>
          <a:lstStyle/>
          <a:p>
            <a:r>
              <a:rPr lang="en-US" dirty="1"/>
              <a:t>How does cryptocurrency work?</a:t>
            </a:r>
          </a:p>
        </p:txBody>
      </p:sp>
      <p:sp>
        <p:nvSpPr>
          <p:cNvPr id="3" name="Content Placeholder 2">
            <a:extLst>
              <a:ext uri="{FF2B5EF4-FFF2-40B4-BE49-F238E27FC236}">
                <a16:creationId xmlns:a16="http://schemas.microsoft.com/office/drawing/2014/main" id="{905B53EB-36C4-4B89-8CCE-059CD7E2D7E6}"/>
              </a:ext>
            </a:extLst>
          </p:cNvPr>
          <p:cNvSpPr>
            <a:spLocks noGrp="1"/>
          </p:cNvSpPr>
          <p:nvPr>
            <p:ph idx="1"/>
          </p:nvPr>
        </p:nvSpPr>
        <p:spPr/>
        <p:txBody>
          <a:bodyPr/>
          <a:lstStyle/>
          <a:p>
            <a:r>
              <a:rPr lang="en-US" dirty="1"/>
              <a:t>Supported by blockchain technology</a:t>
            </a:r>
          </a:p>
          <a:p>
            <a:pPr lvl="1"/>
            <a:r>
              <a:rPr lang="en-US" dirty="1"/>
              <a:t>Records transactions</a:t>
            </a:r>
          </a:p>
          <a:p>
            <a:pPr lvl="1"/>
            <a:endParaRPr lang="en-US"/>
          </a:p>
          <a:p>
            <a:pPr lvl="1"/>
            <a:endParaRPr lang="en-US"/>
          </a:p>
          <a:p>
            <a:r>
              <a:rPr lang="en-US" dirty="1"/>
              <a:t>Called coins or tokens</a:t>
            </a:r>
          </a:p>
          <a:p>
            <a:r>
              <a:rPr lang="en-US" dirty="1"/>
              <a:t>Units of exchange for goods or services, stored for value, or used in specific software programs</a:t>
            </a:r>
          </a:p>
          <a:p>
            <a:endParaRPr lang="en-US"/>
          </a:p>
        </p:txBody>
      </p:sp>
      <p:pic>
        <p:nvPicPr>
          <p:cNvPr id="4" name="Picture 3">
            <a:extLst>
              <a:ext uri="{FF2B5EF4-FFF2-40B4-BE49-F238E27FC236}">
                <a16:creationId xmlns:a16="http://schemas.microsoft.com/office/drawing/2014/main" id="{8FEF7BCF-4B66-4A57-9EC5-AD00095BFA44}"/>
              </a:ext>
            </a:extLst>
          </p:cNvPr>
          <p:cNvPicPr>
            <a:picLocks noChangeAspect="1"/>
          </p:cNvPicPr>
          <p:nvPr/>
        </p:nvPicPr>
        <p:blipFill>
          <a:blip r:embed="rId3"/>
          <a:srcRect/>
          <a:stretch>
            <a:fillRect/>
          </a:stretch>
        </p:blipFill>
        <p:spPr>
          <a:xfrm>
            <a:off x="5062587" y="2654425"/>
            <a:ext cx="2657941" cy="2080860"/>
          </a:xfrm>
          <a:prstGeom prst="rect"/>
        </p:spPr>
      </p:pic>
    </p:spTree>
    <p:extLst>
      <p:ext uri="{BB962C8B-B14F-4D97-AF65-F5344CB8AC3E}">
        <p14:creationId xmlns:p14="http://schemas.microsoft.com/office/powerpoint/2010/main" val="14309276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A7DFF-2CCE-4D39-BC7B-301F623BD652}"/>
              </a:ext>
            </a:extLst>
          </p:cNvPr>
          <p:cNvSpPr>
            <a:spLocks noGrp="1"/>
          </p:cNvSpPr>
          <p:nvPr>
            <p:ph type="title"/>
          </p:nvPr>
        </p:nvSpPr>
        <p:spPr/>
        <p:txBody>
          <a:bodyPr/>
          <a:lstStyle/>
          <a:p>
            <a:r>
              <a:rPr lang="en-US" dirty="1"/>
              <a:t>How to buy and what can you buy?</a:t>
            </a:r>
          </a:p>
        </p:txBody>
      </p:sp>
      <p:sp>
        <p:nvSpPr>
          <p:cNvPr id="3" name="Content Placeholder 2">
            <a:extLst>
              <a:ext uri="{FF2B5EF4-FFF2-40B4-BE49-F238E27FC236}">
                <a16:creationId xmlns:a16="http://schemas.microsoft.com/office/drawing/2014/main" id="{A0E7C519-7B74-46E3-9CED-3C15FCD826EE}"/>
              </a:ext>
            </a:extLst>
          </p:cNvPr>
          <p:cNvSpPr>
            <a:spLocks noGrp="1"/>
          </p:cNvSpPr>
          <p:nvPr>
            <p:ph idx="1"/>
          </p:nvPr>
        </p:nvSpPr>
        <p:spPr/>
        <p:txBody>
          <a:bodyPr/>
          <a:lstStyle/>
          <a:p>
            <a:r>
              <a:rPr lang="en-US" dirty="1"/>
              <a:t>How?</a:t>
            </a:r>
          </a:p>
          <a:p>
            <a:pPr lvl="1"/>
            <a:r>
              <a:rPr lang="en-US" dirty="1"/>
              <a:t>Choose platform, fund, place an order</a:t>
            </a:r>
          </a:p>
          <a:p>
            <a:r>
              <a:rPr lang="en-US" dirty="1"/>
              <a:t>What?</a:t>
            </a:r>
          </a:p>
          <a:p>
            <a:pPr lvl="1"/>
            <a:r>
              <a:rPr lang="en-US" dirty="1"/>
              <a:t>Investment tool</a:t>
            </a:r>
          </a:p>
          <a:p>
            <a:pPr lvl="1"/>
            <a:r>
              <a:rPr lang="en-US" dirty="1"/>
              <a:t>Online purchases: Tech products- AT&amp;T, Microsoft</a:t>
            </a:r>
          </a:p>
          <a:p>
            <a:pPr lvl="1"/>
            <a:r>
              <a:rPr lang="en-US" dirty="1"/>
              <a:t>Overstock, shopify, Home Depot, Rakuten</a:t>
            </a:r>
          </a:p>
          <a:p>
            <a:pPr lvl="1"/>
            <a:r>
              <a:rPr lang="en-US" dirty="1"/>
              <a:t>Watches or cars- Rolex, Audi, BMW, Nissan and Toyota</a:t>
            </a:r>
          </a:p>
        </p:txBody>
      </p:sp>
    </p:spTree>
    <p:extLst>
      <p:ext uri="{BB962C8B-B14F-4D97-AF65-F5344CB8AC3E}">
        <p14:creationId xmlns:p14="http://schemas.microsoft.com/office/powerpoint/2010/main" val="26351434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822BB-FB5E-4B43-8970-5895C4BE494B}"/>
              </a:ext>
            </a:extLst>
          </p:cNvPr>
          <p:cNvSpPr>
            <a:spLocks noGrp="1"/>
          </p:cNvSpPr>
          <p:nvPr>
            <p:ph type="title"/>
          </p:nvPr>
        </p:nvSpPr>
        <p:spPr>
          <a:xfrm>
            <a:off x="628651" y="907215"/>
            <a:ext cx="7886700" cy="772295"/>
          </a:xfrm>
        </p:spPr>
        <p:txBody>
          <a:bodyPr>
            <a:normAutofit/>
          </a:bodyPr>
          <a:lstStyle/>
          <a:p>
            <a:r>
              <a:rPr lang="en-US" sz="2800" dirty="1"/>
              <a:t>How is cryptocurrency valued and taxed?</a:t>
            </a:r>
          </a:p>
        </p:txBody>
      </p:sp>
      <p:sp>
        <p:nvSpPr>
          <p:cNvPr id="3" name="Content Placeholder 2">
            <a:extLst>
              <a:ext uri="{FF2B5EF4-FFF2-40B4-BE49-F238E27FC236}">
                <a16:creationId xmlns:a16="http://schemas.microsoft.com/office/drawing/2014/main" id="{E2E82F06-1536-432D-BBF9-EBA0579213C9}"/>
              </a:ext>
            </a:extLst>
          </p:cNvPr>
          <p:cNvSpPr>
            <a:spLocks noGrp="1"/>
          </p:cNvSpPr>
          <p:nvPr>
            <p:ph idx="1"/>
          </p:nvPr>
        </p:nvSpPr>
        <p:spPr>
          <a:xfrm>
            <a:off x="628815" y="1679510"/>
            <a:ext cx="7886372" cy="4572000"/>
          </a:xfrm>
        </p:spPr>
        <p:txBody>
          <a:bodyPr/>
          <a:lstStyle/>
          <a:p>
            <a:r>
              <a:rPr lang="en-US" sz="2000" dirty="1"/>
              <a:t>Crypto price essentials</a:t>
            </a:r>
          </a:p>
          <a:p>
            <a:pPr lvl="1"/>
            <a:r>
              <a:rPr lang="en-US" sz="2000" dirty="1"/>
              <a:t>Price is determined by the relationship between supply and demand.</a:t>
            </a:r>
          </a:p>
          <a:p>
            <a:pPr lvl="1"/>
            <a:r>
              <a:rPr lang="en-US" sz="2000" dirty="1"/>
              <a:t>The total amount of most cryptocurrencies is limited by max supply.</a:t>
            </a:r>
          </a:p>
          <a:p>
            <a:r>
              <a:rPr lang="en-US" sz="2000" dirty="1"/>
              <a:t>Tax implications</a:t>
            </a:r>
          </a:p>
          <a:p>
            <a:pPr lvl="1"/>
            <a:r>
              <a:rPr lang="en-US" sz="2000" dirty="1"/>
              <a:t>Treated like property, not currency</a:t>
            </a:r>
          </a:p>
          <a:p>
            <a:pPr lvl="1"/>
            <a:r>
              <a:rPr lang="en-US" sz="2000" dirty="1"/>
              <a:t>Gains treated by IRS the same way it treats any kind of capital gain </a:t>
            </a:r>
          </a:p>
          <a:p>
            <a:pPr lvl="1"/>
            <a:r>
              <a:rPr lang="en-US" sz="2000" dirty="1"/>
              <a:t>Short term vs. long term</a:t>
            </a:r>
          </a:p>
          <a:p>
            <a:pPr lvl="1"/>
            <a:endParaRPr lang="en-US"/>
          </a:p>
        </p:txBody>
      </p:sp>
    </p:spTree>
    <p:extLst>
      <p:ext uri="{BB962C8B-B14F-4D97-AF65-F5344CB8AC3E}">
        <p14:creationId xmlns:p14="http://schemas.microsoft.com/office/powerpoint/2010/main" val="26523533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4217D-6B1D-4C47-BC3D-190209D145A2}"/>
              </a:ext>
            </a:extLst>
          </p:cNvPr>
          <p:cNvSpPr>
            <a:spLocks noGrp="1"/>
          </p:cNvSpPr>
          <p:nvPr>
            <p:ph type="title"/>
          </p:nvPr>
        </p:nvSpPr>
        <p:spPr/>
        <p:txBody>
          <a:bodyPr>
            <a:normAutofit fontScale="90000"/>
          </a:bodyPr>
          <a:lstStyle/>
          <a:p>
            <a:r>
              <a:rPr lang="en-US" dirty="1"/>
              <a:t>Practical Problems for Dealing with Digital Property on Disability and Death</a:t>
            </a:r>
          </a:p>
        </p:txBody>
      </p:sp>
      <p:sp>
        <p:nvSpPr>
          <p:cNvPr id="3" name="Content Placeholder 2">
            <a:extLst>
              <a:ext uri="{FF2B5EF4-FFF2-40B4-BE49-F238E27FC236}">
                <a16:creationId xmlns:a16="http://schemas.microsoft.com/office/drawing/2014/main" id="{45D1663E-5D70-441E-82FF-8E3646843034}"/>
              </a:ext>
            </a:extLst>
          </p:cNvPr>
          <p:cNvSpPr>
            <a:spLocks noGrp="1"/>
          </p:cNvSpPr>
          <p:nvPr>
            <p:ph idx="1"/>
          </p:nvPr>
        </p:nvSpPr>
        <p:spPr/>
        <p:txBody>
          <a:bodyPr/>
          <a:lstStyle/>
          <a:p>
            <a:pPr lvl="0" defTabSz="914400" fontAlgn="base">
              <a:spcBef>
                <a:spcPct val="50000"/>
              </a:spcBef>
              <a:spcAft>
                <a:spcPct val="0"/>
              </a:spcAft>
              <a:buFontTx/>
              <a:buChar char="•"/>
            </a:pPr>
            <a:r>
              <a:rPr lang="en-US" kern="0" dirty="1">
                <a:solidFill>
                  <a:srgbClr val="000000"/>
                </a:solidFill>
                <a:latin typeface="Trebuchet MS"/>
              </a:rPr>
              <a:t>Problem 1: Knowledge and Discovery of Digital Property</a:t>
            </a:r>
          </a:p>
          <a:p>
            <a:pPr marL="742950" lvl="1" indent="-285750" defTabSz="914400" fontAlgn="base">
              <a:spcBef>
                <a:spcPct val="50000"/>
              </a:spcBef>
              <a:spcAft>
                <a:spcPct val="0"/>
              </a:spcAft>
              <a:buFontTx/>
              <a:buChar char="–"/>
            </a:pPr>
            <a:r>
              <a:rPr lang="en-US" sz="2000" kern="0" dirty="1">
                <a:solidFill>
                  <a:srgbClr val="000000"/>
                </a:solidFill>
                <a:latin typeface="Trebuchet MS"/>
              </a:rPr>
              <a:t>Utilize Digital Inventory</a:t>
            </a:r>
          </a:p>
          <a:p>
            <a:pPr lvl="0" defTabSz="914400" fontAlgn="base">
              <a:spcBef>
                <a:spcPct val="50000"/>
              </a:spcBef>
              <a:spcAft>
                <a:spcPct val="0"/>
              </a:spcAft>
              <a:buFontTx/>
              <a:buChar char="•"/>
            </a:pPr>
            <a:r>
              <a:rPr lang="en-US" kern="0" dirty="1">
                <a:solidFill>
                  <a:srgbClr val="000000"/>
                </a:solidFill>
                <a:latin typeface="Trebuchet MS"/>
              </a:rPr>
              <a:t>Problem 2: Authority to Access Digital Property</a:t>
            </a:r>
          </a:p>
          <a:p>
            <a:pPr marL="742950" lvl="1" indent="-285750" defTabSz="914400" fontAlgn="base">
              <a:spcBef>
                <a:spcPct val="50000"/>
              </a:spcBef>
              <a:spcAft>
                <a:spcPct val="0"/>
              </a:spcAft>
              <a:buFontTx/>
              <a:buChar char="–"/>
            </a:pPr>
            <a:r>
              <a:rPr lang="en-US" sz="2000" kern="0" dirty="1">
                <a:solidFill>
                  <a:srgbClr val="000000"/>
                </a:solidFill>
                <a:latin typeface="Trebuchet MS"/>
              </a:rPr>
              <a:t>Largely addressed by Digital Property Act</a:t>
            </a:r>
          </a:p>
          <a:p>
            <a:pPr marL="742950" lvl="1" indent="-285750" defTabSz="914400" fontAlgn="base">
              <a:spcBef>
                <a:spcPct val="50000"/>
              </a:spcBef>
              <a:spcAft>
                <a:spcPct val="0"/>
              </a:spcAft>
              <a:buFontTx/>
              <a:buChar char="–"/>
            </a:pPr>
            <a:r>
              <a:rPr lang="en-US" sz="2000" kern="0" dirty="1">
                <a:solidFill>
                  <a:srgbClr val="000000"/>
                </a:solidFill>
                <a:latin typeface="Trebuchet MS"/>
              </a:rPr>
              <a:t>Note difference for content of electronic communications</a:t>
            </a:r>
          </a:p>
          <a:p>
            <a:pPr lvl="0" defTabSz="914400" fontAlgn="base">
              <a:spcBef>
                <a:spcPct val="50000"/>
              </a:spcBef>
              <a:spcAft>
                <a:spcPct val="0"/>
              </a:spcAft>
              <a:buFontTx/>
              <a:buChar char="•"/>
            </a:pPr>
            <a:r>
              <a:rPr lang="en-US" kern="0" dirty="1">
                <a:solidFill>
                  <a:srgbClr val="000000"/>
                </a:solidFill>
                <a:latin typeface="Trebuchet MS"/>
              </a:rPr>
              <a:t>Problem 3: Ability to Access Digital Property</a:t>
            </a:r>
          </a:p>
          <a:p>
            <a:pPr marL="742950" lvl="1" indent="-285750" defTabSz="914400" fontAlgn="base">
              <a:spcBef>
                <a:spcPct val="50000"/>
              </a:spcBef>
              <a:spcAft>
                <a:spcPct val="0"/>
              </a:spcAft>
              <a:buFontTx/>
              <a:buChar char="–"/>
            </a:pPr>
            <a:r>
              <a:rPr lang="en-US" sz="2000" kern="0" dirty="1">
                <a:solidFill>
                  <a:srgbClr val="000000"/>
                </a:solidFill>
                <a:latin typeface="Trebuchet MS"/>
              </a:rPr>
              <a:t>Utilize Digital Inventory </a:t>
            </a:r>
          </a:p>
          <a:p>
            <a:pPr lvl="0" defTabSz="914400" fontAlgn="base">
              <a:spcBef>
                <a:spcPct val="50000"/>
              </a:spcBef>
              <a:spcAft>
                <a:spcPct val="0"/>
              </a:spcAft>
              <a:buFontTx/>
              <a:buChar char="•"/>
            </a:pPr>
            <a:r>
              <a:rPr lang="en-US" kern="0" dirty="1">
                <a:solidFill>
                  <a:srgbClr val="000000"/>
                </a:solidFill>
                <a:latin typeface="Trebuchet MS"/>
              </a:rPr>
              <a:t>Securing Digital Inventory</a:t>
            </a:r>
          </a:p>
          <a:p>
            <a:endParaRPr lang="en-US"/>
          </a:p>
        </p:txBody>
      </p:sp>
    </p:spTree>
    <p:extLst>
      <p:ext uri="{BB962C8B-B14F-4D97-AF65-F5344CB8AC3E}">
        <p14:creationId xmlns:p14="http://schemas.microsoft.com/office/powerpoint/2010/main" val="19631352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FA1ED-0F66-4DA7-8CF4-B2A97804CDC1}"/>
              </a:ext>
            </a:extLst>
          </p:cNvPr>
          <p:cNvSpPr>
            <a:spLocks noGrp="1"/>
          </p:cNvSpPr>
          <p:nvPr>
            <p:ph type="title"/>
          </p:nvPr>
        </p:nvSpPr>
        <p:spPr/>
        <p:txBody>
          <a:bodyPr/>
          <a:lstStyle/>
          <a:p>
            <a:r>
              <a:rPr lang="en-US" dirty="1"/>
              <a:t>Disposition of Digital Property on Death</a:t>
            </a:r>
          </a:p>
        </p:txBody>
      </p:sp>
      <p:sp>
        <p:nvSpPr>
          <p:cNvPr id="3" name="Content Placeholder 2">
            <a:extLst>
              <a:ext uri="{FF2B5EF4-FFF2-40B4-BE49-F238E27FC236}">
                <a16:creationId xmlns:a16="http://schemas.microsoft.com/office/drawing/2014/main" id="{804A892D-9E59-4AA8-B344-EDBD5BCEA202}"/>
              </a:ext>
            </a:extLst>
          </p:cNvPr>
          <p:cNvSpPr>
            <a:spLocks noGrp="1"/>
          </p:cNvSpPr>
          <p:nvPr>
            <p:ph idx="1"/>
          </p:nvPr>
        </p:nvSpPr>
        <p:spPr/>
        <p:txBody>
          <a:bodyPr/>
          <a:lstStyle/>
          <a:p>
            <a:pPr lvl="0" defTabSz="914400" fontAlgn="base">
              <a:spcBef>
                <a:spcPct val="50000"/>
              </a:spcBef>
              <a:spcAft>
                <a:spcPct val="0"/>
              </a:spcAft>
              <a:buFontTx/>
              <a:buChar char="•"/>
            </a:pPr>
            <a:r>
              <a:rPr lang="en-US" sz="2000" kern="0" dirty="1">
                <a:solidFill>
                  <a:srgbClr val="000000"/>
                </a:solidFill>
                <a:latin typeface="Trebuchet MS"/>
              </a:rPr>
              <a:t>Digital Property List (similar to Tangible Personal Property List) incorporated by reference into a Will or Revocable Trust</a:t>
            </a:r>
          </a:p>
          <a:p>
            <a:pPr lvl="0" defTabSz="914400" fontAlgn="base">
              <a:spcBef>
                <a:spcPct val="50000"/>
              </a:spcBef>
              <a:spcAft>
                <a:spcPct val="0"/>
              </a:spcAft>
              <a:buFontTx/>
              <a:buChar char="•"/>
            </a:pPr>
            <a:r>
              <a:rPr lang="en-US" sz="2000" kern="0" dirty="1">
                <a:solidFill>
                  <a:srgbClr val="000000"/>
                </a:solidFill>
                <a:latin typeface="Trebuchet MS"/>
              </a:rPr>
              <a:t>Washington Will Provision</a:t>
            </a:r>
          </a:p>
          <a:p>
            <a:pPr lvl="0" defTabSz="914400" fontAlgn="base">
              <a:spcBef>
                <a:spcPct val="50000"/>
              </a:spcBef>
              <a:spcAft>
                <a:spcPct val="0"/>
              </a:spcAft>
              <a:buFontTx/>
              <a:buChar char="•"/>
            </a:pPr>
            <a:r>
              <a:rPr lang="en-US" sz="2000" kern="0" dirty="1">
                <a:solidFill>
                  <a:srgbClr val="000000"/>
                </a:solidFill>
                <a:latin typeface="Trebuchet MS"/>
              </a:rPr>
              <a:t>Transfer on Death by Online Tool</a:t>
            </a:r>
          </a:p>
          <a:p>
            <a:pPr marL="742950" lvl="1" indent="-285750" defTabSz="914400" fontAlgn="base">
              <a:spcBef>
                <a:spcPct val="50000"/>
              </a:spcBef>
              <a:spcAft>
                <a:spcPct val="0"/>
              </a:spcAft>
              <a:buFontTx/>
              <a:buChar char="–"/>
            </a:pPr>
            <a:r>
              <a:rPr lang="en-US" sz="1600" kern="0" dirty="1">
                <a:solidFill>
                  <a:srgbClr val="000000"/>
                </a:solidFill>
                <a:latin typeface="Trebuchet MS"/>
              </a:rPr>
              <a:t>Wis. Stat. 705(10) updated to include “online tool” in the list of instruments which may contain a provision for nonprobate transfer on death.</a:t>
            </a:r>
          </a:p>
          <a:p>
            <a:pPr marL="742950" lvl="1" indent="-285750" defTabSz="914400" fontAlgn="base">
              <a:spcBef>
                <a:spcPct val="50000"/>
              </a:spcBef>
              <a:spcAft>
                <a:spcPct val="0"/>
              </a:spcAft>
              <a:buFontTx/>
              <a:buChar char="–"/>
            </a:pPr>
            <a:r>
              <a:rPr lang="en-US" sz="1600" kern="0" dirty="1">
                <a:solidFill>
                  <a:srgbClr val="000000"/>
                </a:solidFill>
                <a:latin typeface="Trebuchet MS"/>
              </a:rPr>
              <a:t>“Online tool” is defined by the Digital Property Act as “a setting provided by a custodian that allows the user, by an agreement between the custodian and user that is distinct from the user’s assent to the terms of service, to provide directions for disclosure or nondisclosure of digital property to a designated recipient.” Wis. Stat. 711.03(18)</a:t>
            </a:r>
          </a:p>
          <a:p>
            <a:endParaRPr lang="en-US"/>
          </a:p>
        </p:txBody>
      </p:sp>
    </p:spTree>
    <p:extLst>
      <p:ext uri="{BB962C8B-B14F-4D97-AF65-F5344CB8AC3E}">
        <p14:creationId xmlns:p14="http://schemas.microsoft.com/office/powerpoint/2010/main" val="22901318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1D9D7-3A94-4ED5-83A4-1F71349CDA1C}"/>
              </a:ext>
            </a:extLst>
          </p:cNvPr>
          <p:cNvSpPr>
            <a:spLocks noGrp="1"/>
          </p:cNvSpPr>
          <p:nvPr>
            <p:ph type="title"/>
          </p:nvPr>
        </p:nvSpPr>
        <p:spPr/>
        <p:txBody>
          <a:bodyPr/>
          <a:lstStyle/>
          <a:p>
            <a:r>
              <a:rPr lang="en-US" dirty="1"/>
              <a:t>Agenda</a:t>
            </a:r>
          </a:p>
        </p:txBody>
      </p:sp>
      <p:sp>
        <p:nvSpPr>
          <p:cNvPr id="3" name="Content Placeholder 2">
            <a:extLst>
              <a:ext uri="{FF2B5EF4-FFF2-40B4-BE49-F238E27FC236}">
                <a16:creationId xmlns:a16="http://schemas.microsoft.com/office/drawing/2014/main" id="{9B929DB4-F000-4DBC-8B54-B34CAF6690CE}"/>
              </a:ext>
            </a:extLst>
          </p:cNvPr>
          <p:cNvSpPr>
            <a:spLocks noGrp="1"/>
          </p:cNvSpPr>
          <p:nvPr>
            <p:ph idx="1"/>
          </p:nvPr>
        </p:nvSpPr>
        <p:spPr/>
        <p:txBody>
          <a:bodyPr/>
          <a:lstStyle/>
          <a:p>
            <a:r>
              <a:rPr lang="en-US" dirty="1"/>
              <a:t>Current status of electronic signatures and electronic wills</a:t>
            </a:r>
          </a:p>
          <a:p>
            <a:pPr lvl="1"/>
            <a:r>
              <a:rPr lang="en-US" dirty="1"/>
              <a:t>State overview</a:t>
            </a:r>
          </a:p>
          <a:p>
            <a:pPr lvl="1"/>
            <a:r>
              <a:rPr lang="en-US" dirty="1"/>
              <a:t>Wisconsin</a:t>
            </a:r>
          </a:p>
          <a:p>
            <a:r>
              <a:rPr lang="en-US" dirty="1"/>
              <a:t>Digital Property Act</a:t>
            </a:r>
          </a:p>
          <a:p>
            <a:r>
              <a:rPr lang="en-US" dirty="1"/>
              <a:t>Cryptocurrency 101</a:t>
            </a:r>
          </a:p>
          <a:p>
            <a:r>
              <a:rPr lang="en-US" dirty="1"/>
              <a:t>Planning for digital assets</a:t>
            </a:r>
          </a:p>
        </p:txBody>
      </p:sp>
    </p:spTree>
    <p:extLst>
      <p:ext uri="{BB962C8B-B14F-4D97-AF65-F5344CB8AC3E}">
        <p14:creationId xmlns:p14="http://schemas.microsoft.com/office/powerpoint/2010/main" val="29623045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81387-EB17-403E-AC45-82665DD2B5F9}"/>
              </a:ext>
            </a:extLst>
          </p:cNvPr>
          <p:cNvSpPr>
            <a:spLocks noGrp="1"/>
          </p:cNvSpPr>
          <p:nvPr>
            <p:ph type="title"/>
          </p:nvPr>
        </p:nvSpPr>
        <p:spPr/>
        <p:txBody>
          <a:bodyPr>
            <a:normAutofit fontScale="90000"/>
          </a:bodyPr>
          <a:lstStyle/>
          <a:p>
            <a:r>
              <a:rPr lang="en-US" dirty="1"/>
              <a:t>Estate Planning for Cryptocurrency as an asset</a:t>
            </a:r>
          </a:p>
        </p:txBody>
      </p:sp>
      <p:sp>
        <p:nvSpPr>
          <p:cNvPr id="3" name="Content Placeholder 2">
            <a:extLst>
              <a:ext uri="{FF2B5EF4-FFF2-40B4-BE49-F238E27FC236}">
                <a16:creationId xmlns:a16="http://schemas.microsoft.com/office/drawing/2014/main" id="{0D83014A-D97B-455D-A4C7-75CE791E010E}"/>
              </a:ext>
            </a:extLst>
          </p:cNvPr>
          <p:cNvSpPr>
            <a:spLocks noGrp="1"/>
          </p:cNvSpPr>
          <p:nvPr>
            <p:ph idx="1"/>
          </p:nvPr>
        </p:nvSpPr>
        <p:spPr/>
        <p:txBody>
          <a:bodyPr/>
          <a:lstStyle/>
          <a:p>
            <a:r>
              <a:rPr lang="en-US" sz="2000" dirty="1"/>
              <a:t>Challenges for planning with cryptocurrency</a:t>
            </a:r>
          </a:p>
          <a:p>
            <a:pPr lvl="1"/>
            <a:r>
              <a:rPr lang="en-US" sz="1800" dirty="1"/>
              <a:t>Account titling </a:t>
            </a:r>
          </a:p>
          <a:p>
            <a:pPr lvl="1"/>
            <a:r>
              <a:rPr lang="en-US" sz="1800" dirty="1"/>
              <a:t>Access to the cryptocurrency</a:t>
            </a:r>
          </a:p>
          <a:p>
            <a:r>
              <a:rPr lang="en-US" sz="2000" dirty="1"/>
              <a:t>Options</a:t>
            </a:r>
          </a:p>
          <a:p>
            <a:pPr lvl="1"/>
            <a:r>
              <a:rPr lang="en-US" sz="1800" dirty="1"/>
              <a:t>Private keys with fiduciary</a:t>
            </a:r>
          </a:p>
          <a:p>
            <a:pPr lvl="1"/>
            <a:r>
              <a:rPr lang="en-US" sz="1800" dirty="1"/>
              <a:t>3</a:t>
            </a:r>
            <a:r>
              <a:rPr lang="en-US" sz="1800" baseline="30000" dirty="1"/>
              <a:t>rd</a:t>
            </a:r>
            <a:r>
              <a:rPr lang="en-US" sz="1800" dirty="1"/>
              <a:t> party</a:t>
            </a:r>
          </a:p>
          <a:p>
            <a:pPr lvl="1"/>
            <a:r>
              <a:rPr lang="en-US" sz="1800" dirty="1"/>
              <a:t>Digital asset list/inventory</a:t>
            </a:r>
          </a:p>
          <a:p>
            <a:r>
              <a:rPr lang="en-US" sz="2000" dirty="1"/>
              <a:t>Disposition planning and gifting</a:t>
            </a:r>
          </a:p>
          <a:p>
            <a:endParaRPr lang="en-US" sz="2000"/>
          </a:p>
          <a:p>
            <a:endParaRPr lang="en-US"/>
          </a:p>
          <a:p>
            <a:endParaRPr lang="en-US"/>
          </a:p>
        </p:txBody>
      </p:sp>
    </p:spTree>
    <p:extLst>
      <p:ext uri="{BB962C8B-B14F-4D97-AF65-F5344CB8AC3E}">
        <p14:creationId xmlns:p14="http://schemas.microsoft.com/office/powerpoint/2010/main" val="11380724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C7CDD-A4BA-486F-BD48-CC8E810BCE40}"/>
              </a:ext>
            </a:extLst>
          </p:cNvPr>
          <p:cNvSpPr>
            <a:spLocks noGrp="1"/>
          </p:cNvSpPr>
          <p:nvPr>
            <p:ph type="title"/>
          </p:nvPr>
        </p:nvSpPr>
        <p:spPr/>
        <p:txBody>
          <a:bodyPr/>
          <a:lstStyle/>
          <a:p>
            <a:r>
              <a:rPr lang="en-US" dirty="1"/>
              <a:t>Best Practices</a:t>
            </a:r>
          </a:p>
        </p:txBody>
      </p:sp>
      <p:sp>
        <p:nvSpPr>
          <p:cNvPr id="3" name="Content Placeholder 2">
            <a:extLst>
              <a:ext uri="{FF2B5EF4-FFF2-40B4-BE49-F238E27FC236}">
                <a16:creationId xmlns:a16="http://schemas.microsoft.com/office/drawing/2014/main" id="{9112404D-FA8E-4811-9CB9-9B145ADA026F}"/>
              </a:ext>
            </a:extLst>
          </p:cNvPr>
          <p:cNvSpPr>
            <a:spLocks noGrp="1"/>
          </p:cNvSpPr>
          <p:nvPr>
            <p:ph idx="1"/>
          </p:nvPr>
        </p:nvSpPr>
        <p:spPr/>
        <p:txBody>
          <a:bodyPr/>
          <a:lstStyle/>
          <a:p>
            <a:pPr lvl="0" defTabSz="914400" fontAlgn="base">
              <a:spcBef>
                <a:spcPct val="50000"/>
              </a:spcBef>
              <a:spcAft>
                <a:spcPct val="0"/>
              </a:spcAft>
              <a:buFontTx/>
              <a:buChar char="•"/>
            </a:pPr>
            <a:r>
              <a:rPr lang="en-US" kern="0" dirty="1">
                <a:solidFill>
                  <a:srgbClr val="000000"/>
                </a:solidFill>
                <a:latin typeface="Trebuchet MS"/>
              </a:rPr>
              <a:t>Password Collection and Management</a:t>
            </a:r>
          </a:p>
          <a:p>
            <a:pPr marL="742950" lvl="1" indent="-285750" defTabSz="914400" fontAlgn="base">
              <a:spcBef>
                <a:spcPct val="50000"/>
              </a:spcBef>
              <a:spcAft>
                <a:spcPct val="0"/>
              </a:spcAft>
              <a:buFontTx/>
              <a:buChar char="–"/>
            </a:pPr>
            <a:r>
              <a:rPr lang="en-US" sz="1800" kern="0" dirty="1">
                <a:solidFill>
                  <a:srgbClr val="000000"/>
                </a:solidFill>
                <a:latin typeface="Trebuchet MS"/>
              </a:rPr>
              <a:t>Password managers</a:t>
            </a:r>
          </a:p>
          <a:p>
            <a:pPr marL="742950" lvl="1" indent="-285750" defTabSz="914400" fontAlgn="base">
              <a:spcBef>
                <a:spcPct val="50000"/>
              </a:spcBef>
              <a:spcAft>
                <a:spcPct val="0"/>
              </a:spcAft>
              <a:buFontTx/>
              <a:buChar char="–"/>
            </a:pPr>
            <a:r>
              <a:rPr lang="en-US" sz="1800" kern="0" dirty="1">
                <a:solidFill>
                  <a:srgbClr val="000000"/>
                </a:solidFill>
                <a:latin typeface="Trebuchet MS"/>
              </a:rPr>
              <a:t>Master password</a:t>
            </a:r>
          </a:p>
          <a:p>
            <a:pPr marL="742950" lvl="1" indent="-285750" defTabSz="914400" fontAlgn="base">
              <a:spcBef>
                <a:spcPct val="50000"/>
              </a:spcBef>
              <a:spcAft>
                <a:spcPct val="0"/>
              </a:spcAft>
              <a:buFontTx/>
              <a:buChar char="–"/>
            </a:pPr>
            <a:r>
              <a:rPr lang="en-US" sz="1800" kern="0" dirty="1">
                <a:solidFill>
                  <a:srgbClr val="000000"/>
                </a:solidFill>
                <a:latin typeface="Trebuchet MS"/>
              </a:rPr>
              <a:t>Paper: old fashioned, less secure</a:t>
            </a:r>
          </a:p>
          <a:p>
            <a:pPr lvl="0" defTabSz="914400" fontAlgn="base">
              <a:spcBef>
                <a:spcPct val="50000"/>
              </a:spcBef>
              <a:spcAft>
                <a:spcPct val="0"/>
              </a:spcAft>
              <a:buFontTx/>
              <a:buChar char="•"/>
            </a:pPr>
            <a:r>
              <a:rPr lang="en-US" kern="0" dirty="1">
                <a:solidFill>
                  <a:srgbClr val="000000"/>
                </a:solidFill>
                <a:latin typeface="Trebuchet MS"/>
              </a:rPr>
              <a:t>Digital Audit</a:t>
            </a:r>
          </a:p>
          <a:p>
            <a:pPr marL="742950" lvl="1" indent="-285750" defTabSz="914400" fontAlgn="base">
              <a:spcBef>
                <a:spcPct val="50000"/>
              </a:spcBef>
              <a:spcAft>
                <a:spcPct val="0"/>
              </a:spcAft>
              <a:buFontTx/>
              <a:buChar char="–"/>
            </a:pPr>
            <a:r>
              <a:rPr lang="en-US" sz="1800" kern="0" dirty="1">
                <a:solidFill>
                  <a:srgbClr val="000000"/>
                </a:solidFill>
                <a:latin typeface="Trebuchet MS"/>
              </a:rPr>
              <a:t>Expand estate planning questionnaire to inquire about digital property</a:t>
            </a:r>
          </a:p>
          <a:p>
            <a:pPr marL="742950" lvl="1" indent="-285750" defTabSz="914400" fontAlgn="base">
              <a:spcBef>
                <a:spcPct val="50000"/>
              </a:spcBef>
              <a:spcAft>
                <a:spcPct val="0"/>
              </a:spcAft>
              <a:buFontTx/>
              <a:buChar char="–"/>
            </a:pPr>
            <a:r>
              <a:rPr lang="en-US" sz="1800" kern="0" dirty="1">
                <a:solidFill>
                  <a:srgbClr val="000000"/>
                </a:solidFill>
                <a:latin typeface="Trebuchet MS"/>
              </a:rPr>
              <a:t>Digital property list and password inventory</a:t>
            </a:r>
          </a:p>
          <a:p>
            <a:pPr lvl="0" defTabSz="914400" fontAlgn="base">
              <a:spcBef>
                <a:spcPct val="50000"/>
              </a:spcBef>
              <a:spcAft>
                <a:spcPct val="0"/>
              </a:spcAft>
              <a:buFontTx/>
              <a:buChar char="•"/>
            </a:pPr>
            <a:r>
              <a:rPr lang="en-US" kern="0" dirty="1">
                <a:solidFill>
                  <a:srgbClr val="000000"/>
                </a:solidFill>
                <a:latin typeface="Trebuchet MS"/>
              </a:rPr>
              <a:t>Educate Clients on Digital Property</a:t>
            </a:r>
          </a:p>
          <a:p>
            <a:endParaRPr lang="en-US"/>
          </a:p>
        </p:txBody>
      </p:sp>
    </p:spTree>
    <p:extLst>
      <p:ext uri="{BB962C8B-B14F-4D97-AF65-F5344CB8AC3E}">
        <p14:creationId xmlns:p14="http://schemas.microsoft.com/office/powerpoint/2010/main" val="36730673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EFF5C-5F69-4016-9DB9-F43BE65E12EF}"/>
              </a:ext>
            </a:extLst>
          </p:cNvPr>
          <p:cNvSpPr>
            <a:spLocks noGrp="1"/>
          </p:cNvSpPr>
          <p:nvPr>
            <p:ph type="title"/>
          </p:nvPr>
        </p:nvSpPr>
        <p:spPr>
          <a:xfrm>
            <a:off x="628651" y="907215"/>
            <a:ext cx="7886700" cy="538813"/>
          </a:xfrm>
        </p:spPr>
        <p:txBody>
          <a:bodyPr>
            <a:normAutofit/>
          </a:bodyPr>
          <a:lstStyle/>
          <a:p>
            <a:r>
              <a:rPr lang="en-US" sz="2400" dirty="1"/>
              <a:t>Sample Language for Fiduciary Authority re: Digital Property</a:t>
            </a:r>
          </a:p>
        </p:txBody>
      </p:sp>
      <p:sp>
        <p:nvSpPr>
          <p:cNvPr id="3" name="Content Placeholder 2">
            <a:extLst>
              <a:ext uri="{FF2B5EF4-FFF2-40B4-BE49-F238E27FC236}">
                <a16:creationId xmlns:a16="http://schemas.microsoft.com/office/drawing/2014/main" id="{53EE370D-44AF-4CF4-A18D-0C9B994CBDB3}"/>
              </a:ext>
            </a:extLst>
          </p:cNvPr>
          <p:cNvSpPr>
            <a:spLocks noGrp="1"/>
          </p:cNvSpPr>
          <p:nvPr>
            <p:ph idx="1"/>
          </p:nvPr>
        </p:nvSpPr>
        <p:spPr>
          <a:xfrm>
            <a:off x="628977" y="1446028"/>
            <a:ext cx="7886372" cy="4688958"/>
          </a:xfrm>
        </p:spPr>
        <p:txBody>
          <a:bodyPr/>
          <a:lstStyle/>
          <a:p>
            <a:r>
              <a:rPr lang="en-US" sz="1100" dirty="1"/>
              <a:t>Short form: “to access, modify, delete, control, transfer and otherwise deal with my digital assets, property and accounts to the fullest extent possible regardless of the physical location of such asset, property, or account or the device on which it is stored or hosted and my personal representative is authorized to obtain, access, modify, delete, and control my passwords and other electronic credentials, logins, and security questions/answers associated with such digital assets, property, and accounts.”</a:t>
            </a:r>
          </a:p>
          <a:p>
            <a:r>
              <a:rPr lang="en-US" sz="1100" dirty="1"/>
              <a:t>Long form: “to find, access, modify, copy, delete, manage, protect, distribute, dispose of, transfer, transfer ownership rights in, terminate, decrypt, or otherwise control any (i) digital devices and any digital property stored thereon regardless of the physical location of such device; (ii) digital accounts, </a:t>
            </a:r>
            <a:r>
              <a:rPr lang="en-US" sz="1100" dirty="1">
                <a:highlight>
                  <a:srgbClr val="FFFF00"/>
                </a:highlight>
              </a:rPr>
              <a:t>including the content of electronic communications </a:t>
            </a:r>
            <a:r>
              <a:rPr lang="en-US" sz="1100" dirty="1"/>
              <a:t>regardless of the location of such account or the device on which it is stored, hosted, or otherwise accessible; and (iii) digital property owned by either of us or that either of us otherwise possess rights to, </a:t>
            </a:r>
            <a:r>
              <a:rPr lang="en-US" sz="1100" dirty="1">
                <a:highlight>
                  <a:srgbClr val="FFFF00"/>
                </a:highlight>
              </a:rPr>
              <a:t>including the content of electronic communications </a:t>
            </a:r>
            <a:r>
              <a:rPr lang="en-US" sz="1100" dirty="1"/>
              <a:t>regardless of the ownership of the digital device on which the digital property is stored or the ownership of the digital account within which the digital property is stored.  The trustees are specifically authorized to obtain, access, reset, recover, delete, and control passwords and other electronic credentials, logins, and security questions/answers associated with such digital devices, accounts, and/or property, and to contract or communicate on behalf of either of us with any person or entity that stores digital property or information, and to protect and preserve any intellectual property rights of either of us in digital property. “Digital devices” include, without limitation: any type of computer or computing device; mobile or smartphones; and any similar digital or electronic storage device or medium either currently in existence or that may exist as technology develops. “Digital accounts” include, without limitation: any online account and any similar or comparable digital accounts currently in existence or that may exist as technology develops. “Digital property” includes, without limitation, emails, digital files, photos, videos, or audio files; software licenses; domain registrations; digital account balances/credits; the content of all digital accounts; and any other digital property either currently in existence or that may exist as technology develops. “Digital content” includes, without limitation, electronically stored information or other similar content, and any other digital media currently in existence or that may exist as technology develops. The authority granted to the trustees under this paragraph shall be construed broadly, and to the extent permitted by law shall be considered or deemed to be our consent for all purposes of the Electronic Communications Privacy Act: Stored Communications Act, 18 U.S.C. §§2701-2711 and the Computer Fraud and Abuse Act, 18 U.S.C. §1030, as amended.”</a:t>
            </a:r>
          </a:p>
        </p:txBody>
      </p:sp>
    </p:spTree>
    <p:extLst>
      <p:ext uri="{BB962C8B-B14F-4D97-AF65-F5344CB8AC3E}">
        <p14:creationId xmlns:p14="http://schemas.microsoft.com/office/powerpoint/2010/main" val="1036668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085F6-8188-4A80-8E47-7565F7988FDC}"/>
              </a:ext>
            </a:extLst>
          </p:cNvPr>
          <p:cNvSpPr>
            <a:spLocks noGrp="1"/>
          </p:cNvSpPr>
          <p:nvPr>
            <p:ph type="title"/>
          </p:nvPr>
        </p:nvSpPr>
        <p:spPr/>
        <p:txBody>
          <a:bodyPr/>
          <a:lstStyle/>
          <a:p>
            <a:r>
              <a:rPr lang="en-US" dirty="1"/>
              <a:t>Digital Inventory List - Example</a:t>
            </a:r>
          </a:p>
        </p:txBody>
      </p:sp>
      <p:pic>
        <p:nvPicPr>
          <p:cNvPr id="4" name="Content Placeholder 3">
            <a:extLst>
              <a:ext uri="{FF2B5EF4-FFF2-40B4-BE49-F238E27FC236}">
                <a16:creationId xmlns:a16="http://schemas.microsoft.com/office/drawing/2014/main" id="{24705BBB-CEAB-4FEE-BE11-ACA7706F3848}"/>
              </a:ext>
            </a:extLst>
          </p:cNvPr>
          <p:cNvPicPr>
            <a:picLocks noGrp="1" noChangeAspect="1"/>
          </p:cNvPicPr>
          <p:nvPr>
            <p:ph idx="1"/>
          </p:nvPr>
        </p:nvPicPr>
        <p:blipFill>
          <a:blip r:embed="rId3"/>
          <a:srcRect/>
          <a:stretch>
            <a:fillRect/>
          </a:stretch>
        </p:blipFill>
        <p:spPr>
          <a:xfrm>
            <a:off x="290808" y="2228515"/>
            <a:ext cx="3029106" cy="2819545"/>
          </a:xfrm>
          <a:prstGeom prst="rect"/>
        </p:spPr>
      </p:pic>
      <p:pic>
        <p:nvPicPr>
          <p:cNvPr id="5" name="Picture 4">
            <a:extLst>
              <a:ext uri="{FF2B5EF4-FFF2-40B4-BE49-F238E27FC236}">
                <a16:creationId xmlns:a16="http://schemas.microsoft.com/office/drawing/2014/main" id="{D70C432E-A2D4-4122-B34E-E14468F1FEE1}"/>
              </a:ext>
            </a:extLst>
          </p:cNvPr>
          <p:cNvPicPr>
            <a:picLocks noChangeAspect="1"/>
          </p:cNvPicPr>
          <p:nvPr/>
        </p:nvPicPr>
        <p:blipFill>
          <a:blip r:embed="rId4"/>
          <a:srcRect/>
          <a:stretch>
            <a:fillRect/>
          </a:stretch>
        </p:blipFill>
        <p:spPr>
          <a:xfrm>
            <a:off x="3252181" y="2228515"/>
            <a:ext cx="2978303" cy="2787793"/>
          </a:xfrm>
          <a:prstGeom prst="rect"/>
        </p:spPr>
      </p:pic>
      <p:pic>
        <p:nvPicPr>
          <p:cNvPr id="6" name="Picture 5">
            <a:extLst>
              <a:ext uri="{FF2B5EF4-FFF2-40B4-BE49-F238E27FC236}">
                <a16:creationId xmlns:a16="http://schemas.microsoft.com/office/drawing/2014/main" id="{1EBCA905-4DA8-4B59-B3B6-2B5E3D58C61E}"/>
              </a:ext>
            </a:extLst>
          </p:cNvPr>
          <p:cNvPicPr>
            <a:picLocks noChangeAspect="1"/>
          </p:cNvPicPr>
          <p:nvPr/>
        </p:nvPicPr>
        <p:blipFill>
          <a:blip r:embed="rId4"/>
          <a:srcRect/>
          <a:stretch>
            <a:fillRect/>
          </a:stretch>
        </p:blipFill>
        <p:spPr>
          <a:xfrm>
            <a:off x="6230484" y="2228515"/>
            <a:ext cx="2978303" cy="2787793"/>
          </a:xfrm>
          <a:prstGeom prst="rect"/>
        </p:spPr>
      </p:pic>
    </p:spTree>
    <p:extLst>
      <p:ext uri="{BB962C8B-B14F-4D97-AF65-F5344CB8AC3E}">
        <p14:creationId xmlns:p14="http://schemas.microsoft.com/office/powerpoint/2010/main" val="5462385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9EE8D-A309-4D02-9D6F-B99330E864FE}"/>
              </a:ext>
            </a:extLst>
          </p:cNvPr>
          <p:cNvSpPr>
            <a:spLocks noGrp="1"/>
          </p:cNvSpPr>
          <p:nvPr>
            <p:ph type="ctrTitle"/>
          </p:nvPr>
        </p:nvSpPr>
        <p:spPr>
          <a:xfrm>
            <a:off x="1143298" y="1122365"/>
            <a:ext cx="6857405" cy="2763835"/>
          </a:xfrm>
        </p:spPr>
        <p:txBody>
          <a:bodyPr/>
          <a:lstStyle/>
          <a:p>
            <a:br>
              <a:rPr lang="en-US" dirty="1"/>
            </a:br>
            <a:br>
              <a:rPr lang="en-US" dirty="1"/>
            </a:br>
            <a:r>
              <a:rPr lang="en-US" dirty="1"/>
              <a:t>Questions?</a:t>
            </a:r>
          </a:p>
        </p:txBody>
      </p:sp>
    </p:spTree>
    <p:extLst>
      <p:ext uri="{BB962C8B-B14F-4D97-AF65-F5344CB8AC3E}">
        <p14:creationId xmlns:p14="http://schemas.microsoft.com/office/powerpoint/2010/main" val="2298822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B306E-295E-479C-A8FC-6F3708A0ACF2}"/>
              </a:ext>
            </a:extLst>
          </p:cNvPr>
          <p:cNvSpPr>
            <a:spLocks noGrp="1"/>
          </p:cNvSpPr>
          <p:nvPr>
            <p:ph type="title"/>
          </p:nvPr>
        </p:nvSpPr>
        <p:spPr/>
        <p:txBody>
          <a:bodyPr>
            <a:normAutofit/>
          </a:bodyPr>
          <a:lstStyle/>
          <a:p>
            <a:r>
              <a:rPr lang="en-US" dirty="1"/>
              <a:t>Traditional Estate Planning</a:t>
            </a:r>
          </a:p>
        </p:txBody>
      </p:sp>
      <p:sp>
        <p:nvSpPr>
          <p:cNvPr id="3" name="Content Placeholder 2">
            <a:extLst>
              <a:ext uri="{FF2B5EF4-FFF2-40B4-BE49-F238E27FC236}">
                <a16:creationId xmlns:a16="http://schemas.microsoft.com/office/drawing/2014/main" id="{47A2F1BD-FEDA-46E2-B352-7ECAEAC7E6DC}"/>
              </a:ext>
            </a:extLst>
          </p:cNvPr>
          <p:cNvSpPr>
            <a:spLocks noGrp="1"/>
          </p:cNvSpPr>
          <p:nvPr>
            <p:ph idx="1"/>
          </p:nvPr>
        </p:nvSpPr>
        <p:spPr/>
        <p:txBody>
          <a:bodyPr/>
          <a:lstStyle/>
          <a:p>
            <a:r>
              <a:rPr lang="en-US" dirty="1"/>
              <a:t>Benefits of traditional way of creating an estate plan and executing estate planning documents</a:t>
            </a:r>
          </a:p>
          <a:p>
            <a:pPr lvl="1"/>
            <a:r>
              <a:rPr lang="en-US" dirty="1"/>
              <a:t>Writing clarifies testator’s wishes</a:t>
            </a:r>
          </a:p>
          <a:p>
            <a:pPr lvl="1"/>
            <a:r>
              <a:rPr lang="en-US" dirty="1"/>
              <a:t>Witness reinforces gravity</a:t>
            </a:r>
          </a:p>
          <a:p>
            <a:pPr lvl="1"/>
            <a:r>
              <a:rPr lang="en-US" dirty="1"/>
              <a:t>Witnesses shield testator from fraud or coercion</a:t>
            </a:r>
          </a:p>
          <a:p>
            <a:pPr lvl="1"/>
            <a:r>
              <a:rPr lang="en-US" dirty="1"/>
              <a:t>Formalities created</a:t>
            </a:r>
          </a:p>
        </p:txBody>
      </p:sp>
    </p:spTree>
    <p:extLst>
      <p:ext uri="{BB962C8B-B14F-4D97-AF65-F5344CB8AC3E}">
        <p14:creationId xmlns:p14="http://schemas.microsoft.com/office/powerpoint/2010/main" val="22609802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E0E40-2CCB-4A0B-B062-38FBE065D43D}"/>
              </a:ext>
            </a:extLst>
          </p:cNvPr>
          <p:cNvSpPr>
            <a:spLocks noGrp="1"/>
          </p:cNvSpPr>
          <p:nvPr>
            <p:ph type="title"/>
          </p:nvPr>
        </p:nvSpPr>
        <p:spPr/>
        <p:txBody>
          <a:bodyPr/>
          <a:lstStyle/>
          <a:p>
            <a:r>
              <a:rPr lang="en-US" dirty="1"/>
              <a:t>Challenges</a:t>
            </a:r>
          </a:p>
        </p:txBody>
      </p:sp>
      <p:sp>
        <p:nvSpPr>
          <p:cNvPr id="3" name="Content Placeholder 2">
            <a:extLst>
              <a:ext uri="{FF2B5EF4-FFF2-40B4-BE49-F238E27FC236}">
                <a16:creationId xmlns:a16="http://schemas.microsoft.com/office/drawing/2014/main" id="{8F2E0E44-F49A-498F-B7A8-50DB56CD7BAC}"/>
              </a:ext>
            </a:extLst>
          </p:cNvPr>
          <p:cNvSpPr>
            <a:spLocks noGrp="1"/>
          </p:cNvSpPr>
          <p:nvPr>
            <p:ph idx="1"/>
          </p:nvPr>
        </p:nvSpPr>
        <p:spPr/>
        <p:txBody>
          <a:bodyPr/>
          <a:lstStyle/>
          <a:p>
            <a:r>
              <a:rPr lang="en-US" dirty="1"/>
              <a:t>Digital world</a:t>
            </a:r>
          </a:p>
          <a:p>
            <a:r>
              <a:rPr lang="en-US" dirty="1"/>
              <a:t>2020 pandemic </a:t>
            </a:r>
          </a:p>
          <a:p>
            <a:endParaRPr lang="en-US"/>
          </a:p>
          <a:p>
            <a:endParaRPr lang="en-US"/>
          </a:p>
        </p:txBody>
      </p:sp>
      <p:pic>
        <p:nvPicPr>
          <p:cNvPr id="4" name="Picture 3">
            <a:extLst>
              <a:ext uri="{FF2B5EF4-FFF2-40B4-BE49-F238E27FC236}">
                <a16:creationId xmlns:a16="http://schemas.microsoft.com/office/drawing/2014/main" id="{329873E1-5AC2-4120-A4B7-4CD65011E5F0}"/>
              </a:ext>
            </a:extLst>
          </p:cNvPr>
          <p:cNvPicPr>
            <a:picLocks noChangeAspect="1"/>
          </p:cNvPicPr>
          <p:nvPr/>
        </p:nvPicPr>
        <p:blipFill>
          <a:blip r:embed="rId3"/>
          <a:srcRect/>
          <a:stretch>
            <a:fillRect/>
          </a:stretch>
        </p:blipFill>
        <p:spPr>
          <a:xfrm>
            <a:off x="3255057" y="2041806"/>
            <a:ext cx="5156038" cy="3230765"/>
          </a:xfrm>
          <a:prstGeom prst="rect"/>
        </p:spPr>
      </p:pic>
    </p:spTree>
    <p:extLst>
      <p:ext uri="{BB962C8B-B14F-4D97-AF65-F5344CB8AC3E}">
        <p14:creationId xmlns:p14="http://schemas.microsoft.com/office/powerpoint/2010/main" val="16847481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1617D-F288-4B88-B737-4D38C107F753}"/>
              </a:ext>
            </a:extLst>
          </p:cNvPr>
          <p:cNvSpPr>
            <a:spLocks noGrp="1"/>
          </p:cNvSpPr>
          <p:nvPr>
            <p:ph type="title"/>
          </p:nvPr>
        </p:nvSpPr>
        <p:spPr/>
        <p:txBody>
          <a:bodyPr>
            <a:normAutofit/>
          </a:bodyPr>
          <a:lstStyle/>
          <a:p>
            <a:r>
              <a:rPr lang="en-US" dirty="1"/>
              <a:t>Evolution of estate planning </a:t>
            </a:r>
          </a:p>
        </p:txBody>
      </p:sp>
      <p:sp>
        <p:nvSpPr>
          <p:cNvPr id="3" name="Content Placeholder 2">
            <a:extLst>
              <a:ext uri="{FF2B5EF4-FFF2-40B4-BE49-F238E27FC236}">
                <a16:creationId xmlns:a16="http://schemas.microsoft.com/office/drawing/2014/main" id="{F19CB56C-6F03-4FE7-83E9-01AB22EF38AE}"/>
              </a:ext>
            </a:extLst>
          </p:cNvPr>
          <p:cNvSpPr>
            <a:spLocks noGrp="1"/>
          </p:cNvSpPr>
          <p:nvPr>
            <p:ph idx="1"/>
          </p:nvPr>
        </p:nvSpPr>
        <p:spPr/>
        <p:txBody>
          <a:bodyPr/>
          <a:lstStyle/>
          <a:p>
            <a:r>
              <a:rPr lang="en-US" dirty="1"/>
              <a:t>Electronic signatures</a:t>
            </a:r>
          </a:p>
          <a:p>
            <a:r>
              <a:rPr lang="en-US" dirty="1"/>
              <a:t>Electronic Wills</a:t>
            </a:r>
          </a:p>
          <a:p>
            <a:r>
              <a:rPr lang="en-US" dirty="1"/>
              <a:t>Remote and virtual probate</a:t>
            </a:r>
          </a:p>
        </p:txBody>
      </p:sp>
      <p:pic>
        <p:nvPicPr>
          <p:cNvPr id="5" name="Picture 4">
            <a:extLst>
              <a:ext uri="{FF2B5EF4-FFF2-40B4-BE49-F238E27FC236}">
                <a16:creationId xmlns:a16="http://schemas.microsoft.com/office/drawing/2014/main" id="{287832A0-93E3-4454-BA18-75C2983820DC}"/>
              </a:ext>
            </a:extLst>
          </p:cNvPr>
          <p:cNvPicPr>
            <a:picLocks noChangeAspect="1"/>
          </p:cNvPicPr>
          <p:nvPr/>
        </p:nvPicPr>
        <p:blipFill>
          <a:blip r:embed="rId3"/>
          <a:srcRect/>
          <a:stretch>
            <a:fillRect/>
          </a:stretch>
        </p:blipFill>
        <p:spPr>
          <a:xfrm>
            <a:off x="5083629" y="3429000"/>
            <a:ext cx="3242998" cy="2331229"/>
          </a:xfrm>
          <a:prstGeom prst="rect"/>
        </p:spPr>
      </p:pic>
    </p:spTree>
    <p:extLst>
      <p:ext uri="{BB962C8B-B14F-4D97-AF65-F5344CB8AC3E}">
        <p14:creationId xmlns:p14="http://schemas.microsoft.com/office/powerpoint/2010/main" val="6606830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BB1F4-2CD2-49C1-A786-88D734A69D63}"/>
              </a:ext>
            </a:extLst>
          </p:cNvPr>
          <p:cNvSpPr>
            <a:spLocks noGrp="1"/>
          </p:cNvSpPr>
          <p:nvPr>
            <p:ph type="title"/>
          </p:nvPr>
        </p:nvSpPr>
        <p:spPr/>
        <p:txBody>
          <a:bodyPr/>
          <a:lstStyle/>
          <a:p>
            <a:r>
              <a:rPr lang="en-US" dirty="1"/>
              <a:t>UETA and ESIGN</a:t>
            </a:r>
          </a:p>
        </p:txBody>
      </p:sp>
      <p:sp>
        <p:nvSpPr>
          <p:cNvPr id="3" name="Content Placeholder 2">
            <a:extLst>
              <a:ext uri="{FF2B5EF4-FFF2-40B4-BE49-F238E27FC236}">
                <a16:creationId xmlns:a16="http://schemas.microsoft.com/office/drawing/2014/main" id="{599F064C-1272-48C8-A915-E93E5D1977BB}"/>
              </a:ext>
            </a:extLst>
          </p:cNvPr>
          <p:cNvSpPr>
            <a:spLocks noGrp="1"/>
          </p:cNvSpPr>
          <p:nvPr>
            <p:ph idx="1"/>
          </p:nvPr>
        </p:nvSpPr>
        <p:spPr/>
        <p:txBody>
          <a:bodyPr/>
          <a:lstStyle/>
          <a:p>
            <a:r>
              <a:rPr lang="en-US" dirty="1"/>
              <a:t>Uniform Electronic Transactions Act (UETA, 1999)</a:t>
            </a:r>
          </a:p>
          <a:p>
            <a:r>
              <a:rPr lang="en-US" dirty="1"/>
              <a:t>Electronic Signatures in Global and National Commerce Act (ESIGN, 2000)</a:t>
            </a:r>
          </a:p>
          <a:p>
            <a:pPr lvl="1"/>
            <a:r>
              <a:rPr lang="en-US" dirty="1"/>
              <a:t>Federal law</a:t>
            </a:r>
          </a:p>
          <a:p>
            <a:r>
              <a:rPr lang="en-US" dirty="1"/>
              <a:t>Provide uniform rules governing electronic commerce transactions</a:t>
            </a:r>
          </a:p>
          <a:p>
            <a:r>
              <a:rPr lang="en-US" dirty="1"/>
              <a:t>Wills are excluded.</a:t>
            </a:r>
          </a:p>
          <a:p>
            <a:pPr lvl="1"/>
            <a:endParaRPr lang="en-US"/>
          </a:p>
          <a:p>
            <a:endParaRPr lang="en-US"/>
          </a:p>
          <a:p>
            <a:endParaRPr lang="en-US"/>
          </a:p>
        </p:txBody>
      </p:sp>
    </p:spTree>
    <p:extLst>
      <p:ext uri="{BB962C8B-B14F-4D97-AF65-F5344CB8AC3E}">
        <p14:creationId xmlns:p14="http://schemas.microsoft.com/office/powerpoint/2010/main" val="10565443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AA956-BC54-40DD-8F3F-F0CE4F3CE9B9}"/>
              </a:ext>
            </a:extLst>
          </p:cNvPr>
          <p:cNvSpPr>
            <a:spLocks noGrp="1"/>
          </p:cNvSpPr>
          <p:nvPr>
            <p:ph type="title"/>
          </p:nvPr>
        </p:nvSpPr>
        <p:spPr/>
        <p:txBody>
          <a:bodyPr/>
          <a:lstStyle/>
          <a:p>
            <a:r>
              <a:rPr lang="en-US" dirty="1"/>
              <a:t>Uniform Electronic Wills Act (UEWA) </a:t>
            </a:r>
          </a:p>
        </p:txBody>
      </p:sp>
      <p:sp>
        <p:nvSpPr>
          <p:cNvPr id="3" name="Content Placeholder 2">
            <a:extLst>
              <a:ext uri="{FF2B5EF4-FFF2-40B4-BE49-F238E27FC236}">
                <a16:creationId xmlns:a16="http://schemas.microsoft.com/office/drawing/2014/main" id="{2A4ACFA2-4E05-4471-9923-B844785CCDCA}"/>
              </a:ext>
            </a:extLst>
          </p:cNvPr>
          <p:cNvSpPr>
            <a:spLocks noGrp="1"/>
          </p:cNvSpPr>
          <p:nvPr>
            <p:ph idx="1"/>
          </p:nvPr>
        </p:nvSpPr>
        <p:spPr>
          <a:xfrm>
            <a:off x="628815" y="2033014"/>
            <a:ext cx="7886372" cy="4282061"/>
          </a:xfrm>
        </p:spPr>
        <p:txBody>
          <a:bodyPr/>
          <a:lstStyle/>
          <a:p>
            <a:r>
              <a:rPr lang="en-US" sz="2000" dirty="1"/>
              <a:t>Created by Uniform Law Commission </a:t>
            </a:r>
          </a:p>
          <a:p>
            <a:r>
              <a:rPr lang="en-US" sz="2000" dirty="1"/>
              <a:t>Requirements</a:t>
            </a:r>
          </a:p>
          <a:p>
            <a:pPr lvl="1"/>
            <a:r>
              <a:rPr lang="en-US" sz="2000" dirty="1"/>
              <a:t>Will must be in text format</a:t>
            </a:r>
          </a:p>
          <a:p>
            <a:pPr lvl="1"/>
            <a:r>
              <a:rPr lang="en-US" sz="2000" dirty="1"/>
              <a:t>Testator must sign the will or direct someone to do so for them (person must be physically present with testator).</a:t>
            </a:r>
          </a:p>
          <a:p>
            <a:pPr lvl="1"/>
            <a:r>
              <a:rPr lang="en-US" sz="2000" kern="1200" dirty="1"/>
              <a:t>Two witnesses must observe the testator's signature. They then add their own digital signatures to the document.</a:t>
            </a:r>
          </a:p>
          <a:p>
            <a:pPr lvl="1"/>
            <a:r>
              <a:rPr lang="en-US" sz="2000" kern="1200" dirty="1"/>
              <a:t>North Dakota and Utah have adopted</a:t>
            </a:r>
          </a:p>
          <a:p>
            <a:pPr lvl="1"/>
            <a:endParaRPr lang="en-US"/>
          </a:p>
          <a:p>
            <a:pPr lvl="1"/>
            <a:endParaRPr lang="en-US"/>
          </a:p>
          <a:p>
            <a:pPr lvl="1"/>
            <a:endParaRPr lang="en-US"/>
          </a:p>
        </p:txBody>
      </p:sp>
    </p:spTree>
    <p:extLst>
      <p:ext uri="{BB962C8B-B14F-4D97-AF65-F5344CB8AC3E}">
        <p14:creationId xmlns:p14="http://schemas.microsoft.com/office/powerpoint/2010/main" val="17774988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98511-6644-4F84-89EF-5EBB220154A2}"/>
              </a:ext>
            </a:extLst>
          </p:cNvPr>
          <p:cNvSpPr>
            <a:spLocks noGrp="1"/>
          </p:cNvSpPr>
          <p:nvPr>
            <p:ph type="title"/>
          </p:nvPr>
        </p:nvSpPr>
        <p:spPr>
          <a:xfrm>
            <a:off x="628651" y="907215"/>
            <a:ext cx="7886700" cy="645540"/>
          </a:xfrm>
        </p:spPr>
        <p:txBody>
          <a:bodyPr/>
          <a:lstStyle/>
          <a:p>
            <a:r>
              <a:rPr lang="en-US" dirty="1"/>
              <a:t>Electronic Wills in the United States</a:t>
            </a:r>
          </a:p>
        </p:txBody>
      </p:sp>
      <p:pic>
        <p:nvPicPr>
          <p:cNvPr id="5" name="Content Placeholder 4">
            <a:extLst>
              <a:ext uri="{FF2B5EF4-FFF2-40B4-BE49-F238E27FC236}">
                <a16:creationId xmlns:a16="http://schemas.microsoft.com/office/drawing/2014/main" id="{953B586F-190A-401E-9337-8CF17941E6CC}"/>
              </a:ext>
            </a:extLst>
          </p:cNvPr>
          <p:cNvPicPr>
            <a:picLocks noGrp="1" noChangeAspect="1"/>
          </p:cNvPicPr>
          <p:nvPr>
            <p:ph idx="1"/>
          </p:nvPr>
        </p:nvPicPr>
        <p:blipFill>
          <a:blip r:embed="rId3"/>
          <a:srcRect/>
          <a:stretch>
            <a:fillRect/>
          </a:stretch>
        </p:blipFill>
        <p:spPr>
          <a:xfrm>
            <a:off x="1216476" y="2033588"/>
            <a:ext cx="6711048" cy="4094162"/>
          </a:xfrm>
          <a:prstGeom prst="rect"/>
        </p:spPr>
      </p:pic>
    </p:spTree>
    <p:extLst>
      <p:ext uri="{BB962C8B-B14F-4D97-AF65-F5344CB8AC3E}">
        <p14:creationId xmlns:p14="http://schemas.microsoft.com/office/powerpoint/2010/main" val="30201891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5EF34-30E6-4E72-86CC-401BFF727863}"/>
              </a:ext>
            </a:extLst>
          </p:cNvPr>
          <p:cNvSpPr>
            <a:spLocks noGrp="1"/>
          </p:cNvSpPr>
          <p:nvPr>
            <p:ph type="title"/>
          </p:nvPr>
        </p:nvSpPr>
        <p:spPr/>
        <p:txBody>
          <a:bodyPr/>
          <a:lstStyle/>
          <a:p>
            <a:r>
              <a:rPr lang="en-US" dirty="1"/>
              <a:t>Wisconsin</a:t>
            </a:r>
          </a:p>
        </p:txBody>
      </p:sp>
      <p:sp>
        <p:nvSpPr>
          <p:cNvPr id="3" name="Content Placeholder 2">
            <a:extLst>
              <a:ext uri="{FF2B5EF4-FFF2-40B4-BE49-F238E27FC236}">
                <a16:creationId xmlns:a16="http://schemas.microsoft.com/office/drawing/2014/main" id="{44D99793-4A36-42F0-B3A9-F013089F63B8}"/>
              </a:ext>
            </a:extLst>
          </p:cNvPr>
          <p:cNvSpPr>
            <a:spLocks noGrp="1"/>
          </p:cNvSpPr>
          <p:nvPr>
            <p:ph idx="1"/>
          </p:nvPr>
        </p:nvSpPr>
        <p:spPr/>
        <p:txBody>
          <a:bodyPr/>
          <a:lstStyle/>
          <a:p>
            <a:r>
              <a:rPr lang="en-US" dirty="1"/>
              <a:t>WI Act 125</a:t>
            </a:r>
          </a:p>
          <a:p>
            <a:pPr lvl="1"/>
            <a:r>
              <a:rPr lang="en-US" dirty="1"/>
              <a:t>March 2020, allowed remote notarizations</a:t>
            </a:r>
          </a:p>
          <a:p>
            <a:r>
              <a:rPr lang="en-US" dirty="1"/>
              <a:t>Emergency request by WI State Bar Real Estate, Probate and Trust Law Section</a:t>
            </a:r>
          </a:p>
          <a:p>
            <a:pPr lvl="1"/>
            <a:r>
              <a:rPr lang="en-US" dirty="1"/>
              <a:t>May 2020, Wisconsin Supreme Court declined to allow remote witnessing</a:t>
            </a:r>
          </a:p>
          <a:p>
            <a:endParaRPr lang="en-US"/>
          </a:p>
        </p:txBody>
      </p:sp>
      <p:pic>
        <p:nvPicPr>
          <p:cNvPr id="4" name="Picture 3">
            <a:extLst>
              <a:ext uri="{FF2B5EF4-FFF2-40B4-BE49-F238E27FC236}">
                <a16:creationId xmlns:a16="http://schemas.microsoft.com/office/drawing/2014/main" id="{E1BA68B4-A742-4377-BB52-A70501DFB4FC}"/>
              </a:ext>
            </a:extLst>
          </p:cNvPr>
          <p:cNvPicPr>
            <a:picLocks noChangeAspect="1"/>
          </p:cNvPicPr>
          <p:nvPr/>
        </p:nvPicPr>
        <p:blipFill>
          <a:blip r:embed="rId3"/>
          <a:srcRect/>
          <a:stretch>
            <a:fillRect/>
          </a:stretch>
        </p:blipFill>
        <p:spPr>
          <a:xfrm>
            <a:off x="6502400" y="907215"/>
            <a:ext cx="2268090" cy="2254509"/>
          </a:xfrm>
          <a:prstGeom prst="rect"/>
        </p:spPr>
      </p:pic>
    </p:spTree>
    <p:extLst>
      <p:ext uri="{BB962C8B-B14F-4D97-AF65-F5344CB8AC3E}">
        <p14:creationId xmlns:p14="http://schemas.microsoft.com/office/powerpoint/2010/main" val="3199173004"/>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Uigh" typeface="Microsoft Uighur"/>
        <a:font script="Beng" typeface="Vrinda"/>
        <a:font script="Thai" typeface="Angsana New"/>
        <a:font script="Mlym" typeface="Kartika"/>
        <a:font script="Yiii" typeface="Microsoft Yi Baiti"/>
        <a:font script="Cher" typeface="Plantagenet Cherokee"/>
        <a:font script="Orya" typeface="Kalinga"/>
        <a:font script="Geor" typeface="Sylfaen"/>
        <a:font script="Gujr" typeface="Shruti"/>
        <a:font script="Viet" typeface="Times New Roman"/>
        <a:font script="Arab" typeface="Times New Roman"/>
        <a:font script="Hebr" typeface="Times New Roman"/>
        <a:font script="Telu" typeface="Gautami"/>
        <a:font script="Ethi" typeface="Nyala"/>
        <a:font script="Jpan" typeface="游ゴシック Light"/>
        <a:font script="Sinh" typeface="Iskoola Pota"/>
        <a:font script="Taml" typeface="Latha"/>
        <a:font script="Deva" typeface="Mangal"/>
        <a:font script="Knda" typeface="Tunga"/>
        <a:font script="Tibt" typeface="Microsoft Himalaya"/>
        <a:font script="Khmr" typeface="MoolBoran"/>
        <a:font script="Hant" typeface="新細明體"/>
        <a:font script="Laoo" typeface="DokChampa"/>
        <a:font script="Mong" typeface="Mongolian Baiti"/>
        <a:font script="Hans" typeface="等线 Light"/>
        <a:font script="Guru" typeface="Raavi"/>
        <a:font script="Thaa" typeface="MV Boli"/>
        <a:font script="Cans" typeface="Euphemia"/>
        <a:font script="Hang" typeface="맑은 고딕"/>
        <a:font script="Syrc" typeface="Estrangelo Edessa"/>
      </a:majorFont>
      <a:minorFont>
        <a:latin typeface="Calibri" panose="020f0502020204030204"/>
        <a:ea typeface=""/>
        <a:cs typeface=""/>
        <a:font script="Uigh" typeface="Microsoft Uighur"/>
        <a:font script="Beng" typeface="Vrinda"/>
        <a:font script="Thai" typeface="Cordia New"/>
        <a:font script="Mlym" typeface="Kartika"/>
        <a:font script="Yiii" typeface="Microsoft Yi Baiti"/>
        <a:font script="Cher" typeface="Plantagenet Cherokee"/>
        <a:font script="Orya" typeface="Kalinga"/>
        <a:font script="Geor" typeface="Sylfaen"/>
        <a:font script="Gujr" typeface="Shruti"/>
        <a:font script="Viet" typeface="Arial"/>
        <a:font script="Arab" typeface="Arial"/>
        <a:font script="Hebr" typeface="Arial"/>
        <a:font script="Telu" typeface="Gautami"/>
        <a:font script="Ethi" typeface="Nyala"/>
        <a:font script="Jpan" typeface="游ゴシック"/>
        <a:font script="Sinh" typeface="Iskoola Pota"/>
        <a:font script="Taml" typeface="Latha"/>
        <a:font script="Deva" typeface="Mangal"/>
        <a:font script="Knda" typeface="Tunga"/>
        <a:font script="Tibt" typeface="Microsoft Himalaya"/>
        <a:font script="Khmr" typeface="DaunPenh"/>
        <a:font script="Hant" typeface="新細明體"/>
        <a:font script="Laoo" typeface="DokChampa"/>
        <a:font script="Mong" typeface="Mongolian Baiti"/>
        <a:font script="Hans" typeface="等线"/>
        <a:font script="Guru" typeface="Raavi"/>
        <a:font script="Thaa" typeface="MV Boli"/>
        <a:font script="Cans" typeface="Euphemia"/>
        <a:font script="Hang" typeface="맑은 고딕"/>
        <a:font script="Syrc" typeface="Estrangelo Edess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r="5400000" dist="1905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Uigh" typeface="Microsoft Uighur"/>
        <a:font script="Beng" typeface="Vrinda"/>
        <a:font script="Thai" typeface="Angsana New"/>
        <a:font script="Syre" typeface="Estrangelo Edessa"/>
        <a:font script="Syrj" typeface="Estrangelo Edessa"/>
        <a:font script="Mlym" typeface="Kartika"/>
        <a:font script="Nkoo" typeface="Ebrima"/>
        <a:font script="Yiii" typeface="Microsoft Yi Baiti"/>
        <a:font script="Cher" typeface="Plantagenet Cherokee"/>
        <a:font script="Orya" typeface="Kalinga"/>
        <a:font script="Geor" typeface="Sylfaen"/>
        <a:font script="Gujr" typeface="Shruti"/>
        <a:font script="Viet" typeface="Times New Roman"/>
        <a:font script="Tale" typeface="Microsoft Tai Le"/>
        <a:font script="Arab" typeface="Times New Roman"/>
        <a:font script="Hebr" typeface="Times New Roman"/>
        <a:font script="Bopo" typeface="Microsoft JhengHei"/>
        <a:font script="Telu" typeface="Gautami"/>
        <a:font script="Ethi" typeface="Nyala"/>
        <a:font script="Lisu" typeface="Segoe UI"/>
        <a:font script="Jpan" typeface="游ゴシック Light"/>
        <a:font script="Sora" typeface="Nirmala UI"/>
        <a:font script="Talu" typeface="Microsoft New Tai Lue"/>
        <a:font script="Armn" typeface="Arial"/>
        <a:font script="Sinh" typeface="Iskoola Pota"/>
        <a:font script="Taml" typeface="Latha"/>
        <a:font script="Tfng" typeface="Ebrima"/>
        <a:font script="Syrn" typeface="Estrangelo Edessa"/>
        <a:font script="Deva" typeface="Mangal"/>
        <a:font script="Knda" typeface="Tunga"/>
        <a:font script="Tibt" typeface="Microsoft Himalaya"/>
        <a:font script="Khmr" typeface="MoolBoran"/>
        <a:font script="Mymr" typeface="Myanmar Text"/>
        <a:font script="Olck" typeface="Nirmala UI"/>
        <a:font script="Bugi" typeface="Leelawadee UI"/>
        <a:font script="Java" typeface="Javanese Text"/>
        <a:font script="Hant" typeface="新細明體"/>
        <a:font script="Laoo" typeface="DokChampa"/>
        <a:font script="Mong" typeface="Mongolian Baiti"/>
        <a:font script="Hans" typeface="等线 Light"/>
        <a:font script="Phag" typeface="Phagspa"/>
        <a:font script="Guru" typeface="Raavi"/>
        <a:font script="Osma" typeface="Ebrima"/>
        <a:font script="Thaa" typeface="MV Boli"/>
        <a:font script="Cans" typeface="Euphemia"/>
        <a:font script="Hang" typeface="맑은 고딕"/>
        <a:font script="Syrc" typeface="Estrangelo Edessa"/>
      </a:majorFont>
      <a:minorFont>
        <a:latin typeface="Calibri" panose="020f0502020204030204"/>
        <a:ea typeface=""/>
        <a:cs typeface=""/>
        <a:font script="Uigh" typeface="Microsoft Uighur"/>
        <a:font script="Beng" typeface="Vrinda"/>
        <a:font script="Thai" typeface="Cordia New"/>
        <a:font script="Syre" typeface="Estrangelo Edessa"/>
        <a:font script="Syrj" typeface="Estrangelo Edessa"/>
        <a:font script="Mlym" typeface="Kartika"/>
        <a:font script="Nkoo" typeface="Ebrima"/>
        <a:font script="Yiii" typeface="Microsoft Yi Baiti"/>
        <a:font script="Cher" typeface="Plantagenet Cherokee"/>
        <a:font script="Orya" typeface="Kalinga"/>
        <a:font script="Geor" typeface="Sylfaen"/>
        <a:font script="Gujr" typeface="Shruti"/>
        <a:font script="Viet" typeface="Arial"/>
        <a:font script="Tale" typeface="Microsoft Tai Le"/>
        <a:font script="Arab" typeface="Arial"/>
        <a:font script="Hebr" typeface="Arial"/>
        <a:font script="Bopo" typeface="Microsoft JhengHei"/>
        <a:font script="Telu" typeface="Gautami"/>
        <a:font script="Ethi" typeface="Nyala"/>
        <a:font script="Lisu" typeface="Segoe UI"/>
        <a:font script="Jpan" typeface="游ゴシック"/>
        <a:font script="Sora" typeface="Nirmala UI"/>
        <a:font script="Talu" typeface="Microsoft New Tai Lue"/>
        <a:font script="Armn" typeface="Arial"/>
        <a:font script="Sinh" typeface="Iskoola Pota"/>
        <a:font script="Taml" typeface="Latha"/>
        <a:font script="Tfng" typeface="Ebrima"/>
        <a:font script="Syrn" typeface="Estrangelo Edessa"/>
        <a:font script="Deva" typeface="Mangal"/>
        <a:font script="Knda" typeface="Tunga"/>
        <a:font script="Tibt" typeface="Microsoft Himalaya"/>
        <a:font script="Khmr" typeface="DaunPenh"/>
        <a:font script="Mymr" typeface="Myanmar Text"/>
        <a:font script="Olck" typeface="Nirmala UI"/>
        <a:font script="Bugi" typeface="Leelawadee UI"/>
        <a:font script="Java" typeface="Javanese Text"/>
        <a:font script="Hant" typeface="新細明體"/>
        <a:font script="Laoo" typeface="DokChampa"/>
        <a:font script="Mong" typeface="Mongolian Baiti"/>
        <a:font script="Hans" typeface="等线"/>
        <a:font script="Phag" typeface="Phagspa"/>
        <a:font script="Guru" typeface="Raavi"/>
        <a:font script="Osma" typeface="Ebrima"/>
        <a:font script="Thaa" typeface="MV Boli"/>
        <a:font script="Cans" typeface="Euphemia"/>
        <a:font script="Hang" typeface="맑은 고딕"/>
        <a:font script="Syrc" typeface="Estrangelo Edess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r="5400000" dist="1905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theme>
</file>

<file path=docProps/app.xml><?xml version="1.0" encoding="utf-8"?>
<Properties xmlns="http://schemas.openxmlformats.org/officeDocument/2006/extended-properties" xmlns:vt="http://schemas.openxmlformats.org/officeDocument/2006/docPropsVTypes">
  <Template>Default Theme</Template>
  <TotalTime>0</TotalTime>
  <Application>Microsoft Office PowerPoint</Application>
  <PresentationFormat/>
  <Slides>24</Slide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cp:lastPrinted>2022-10-12T13:58:51Z</cp:lastPrinted>
  <dcterms:created xsi:type="dcterms:W3CDTF">2022-10-12T13:58:51Z</dcterms:created>
  <dcterms:modified xsi:type="dcterms:W3CDTF">2022-10-12T13:58:51Z</dcterms:modified>
</cp:coreProperties>
</file>