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27"/>
  </p:notesMasterIdLst>
  <p:sldIdLst>
    <p:sldId id="256" r:id="rId3"/>
    <p:sldId id="417" r:id="rId4"/>
    <p:sldId id="313" r:id="rId5"/>
    <p:sldId id="314" r:id="rId6"/>
    <p:sldId id="257" r:id="rId7"/>
    <p:sldId id="279" r:id="rId8"/>
    <p:sldId id="302" r:id="rId9"/>
    <p:sldId id="303" r:id="rId10"/>
    <p:sldId id="258" r:id="rId11"/>
    <p:sldId id="280" r:id="rId12"/>
    <p:sldId id="304" r:id="rId13"/>
    <p:sldId id="305" r:id="rId14"/>
    <p:sldId id="306" r:id="rId15"/>
    <p:sldId id="307" r:id="rId16"/>
    <p:sldId id="308" r:id="rId17"/>
    <p:sldId id="312" r:id="rId18"/>
    <p:sldId id="259" r:id="rId19"/>
    <p:sldId id="317" r:id="rId20"/>
    <p:sldId id="309" r:id="rId21"/>
    <p:sldId id="310" r:id="rId22"/>
    <p:sldId id="311" r:id="rId23"/>
    <p:sldId id="286" r:id="rId24"/>
    <p:sldId id="278" r:id="rId25"/>
    <p:sldId id="5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 Moniz" initials="TWM" lastIdx="3" clrIdx="0">
    <p:extLst>
      <p:ext uri="{19B8F6BF-5375-455C-9EA6-DF929625EA0E}">
        <p15:presenceInfo xmlns:p15="http://schemas.microsoft.com/office/powerpoint/2012/main" userId="S-1-5-21-854245398-1708537768-839522115-11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2" autoAdjust="0"/>
    <p:restoredTop sz="94660"/>
  </p:normalViewPr>
  <p:slideViewPr>
    <p:cSldViewPr snapToGrid="0">
      <p:cViewPr varScale="1">
        <p:scale>
          <a:sx n="72" d="100"/>
          <a:sy n="72" d="100"/>
        </p:scale>
        <p:origin x="167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910B6-15BC-42CB-A8E9-ECD36C3C9FDD}" type="datetimeFigureOut">
              <a:rPr lang="en-US" smtClean="0"/>
              <a:t>7/30/2024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351D9-15E8-4346-A57C-2817895595F6}" type="slidenum">
              <a:rPr lang="en-US" smtClean="0"/>
              <a:t>‹#›</a:t>
            </a:fld>
            <a:endParaRPr lang="en-US"/>
          </a:p>
        </p:txBody>
      </p:sp>
    </p:spTree>
    <p:extLst>
      <p:ext uri="{BB962C8B-B14F-4D97-AF65-F5344CB8AC3E}">
        <p14:creationId xmlns:p14="http://schemas.microsoft.com/office/powerpoint/2010/main" val="322222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10"/>
          </p:nvPr>
        </p:nvSpPr>
        <p:spPr/>
        <p:txBody>
          <a:bodyPr/>
          <a:lstStyle/>
          <a:p>
            <a:endParaRPr dirty="0"/>
          </a:p>
        </p:txBody>
      </p:sp>
    </p:spTree>
    <p:extLst>
      <p:ext uri="{BB962C8B-B14F-4D97-AF65-F5344CB8AC3E}">
        <p14:creationId xmlns:p14="http://schemas.microsoft.com/office/powerpoint/2010/main" val="177197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A96D-AEE6-45E4-B09D-F6C9CAC1EE08}"/>
              </a:ext>
            </a:extLst>
          </p:cNvPr>
          <p:cNvSpPr>
            <a:spLocks noGrp="1"/>
          </p:cNvSpPr>
          <p:nvPr>
            <p:ph type="ctrTitle" hasCustomPrompt="1"/>
          </p:nvPr>
        </p:nvSpPr>
        <p:spPr>
          <a:xfrm>
            <a:off x="1143298" y="1122365"/>
            <a:ext cx="6857405" cy="2133599"/>
          </a:xfrm>
        </p:spPr>
        <p:txBody>
          <a:bodyPr anchor="ctr">
            <a:normAutofit/>
          </a:bodyPr>
          <a:lstStyle>
            <a:lvl1pPr algn="ctr">
              <a:defRPr lang="en-US" sz="4500" b="1" kern="1200" dirty="0">
                <a:solidFill>
                  <a:schemeClr val="tx1"/>
                </a:solidFill>
                <a:latin typeface="+mn-lt"/>
                <a:ea typeface="+mj-ea"/>
                <a:cs typeface="+mj-cs"/>
              </a:defRPr>
            </a:lvl1pPr>
          </a:lstStyle>
          <a:p>
            <a:r>
              <a:rPr lang="en-US" dirty="0"/>
              <a:t>Presentation Title</a:t>
            </a:r>
          </a:p>
        </p:txBody>
      </p:sp>
      <p:sp>
        <p:nvSpPr>
          <p:cNvPr id="3" name="Subtitle 2">
            <a:extLst>
              <a:ext uri="{FF2B5EF4-FFF2-40B4-BE49-F238E27FC236}">
                <a16:creationId xmlns:a16="http://schemas.microsoft.com/office/drawing/2014/main" id="{6AF64195-42B0-41B0-904C-46877E77653D}"/>
              </a:ext>
            </a:extLst>
          </p:cNvPr>
          <p:cNvSpPr>
            <a:spLocks noGrp="1"/>
          </p:cNvSpPr>
          <p:nvPr>
            <p:ph type="subTitle" idx="1" hasCustomPrompt="1"/>
          </p:nvPr>
        </p:nvSpPr>
        <p:spPr>
          <a:xfrm>
            <a:off x="1143298" y="3602038"/>
            <a:ext cx="6857405" cy="1655762"/>
          </a:xfrm>
          <a:prstGeom prst="rect">
            <a:avLst/>
          </a:prstGeom>
        </p:spPr>
        <p:txBody>
          <a:bodyPr/>
          <a:lstStyle>
            <a:lvl1pPr marL="0" indent="0" algn="ctr">
              <a:spcBef>
                <a:spcPts val="1900"/>
              </a:spcBef>
              <a:buNone/>
              <a:defRPr lang="en-US" sz="2400" kern="120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Date/Location/Presenter(s)</a:t>
            </a:r>
          </a:p>
        </p:txBody>
      </p:sp>
      <p:sp>
        <p:nvSpPr>
          <p:cNvPr id="6" name="Slide Number Placeholder 5">
            <a:extLst>
              <a:ext uri="{FF2B5EF4-FFF2-40B4-BE49-F238E27FC236}">
                <a16:creationId xmlns:a16="http://schemas.microsoft.com/office/drawing/2014/main" id="{8537AD39-8135-4964-823D-2AABAEF26F8E}"/>
              </a:ext>
            </a:extLst>
          </p:cNvPr>
          <p:cNvSpPr>
            <a:spLocks noGrp="1"/>
          </p:cNvSpPr>
          <p:nvPr>
            <p:ph type="sldNum" sz="quarter" idx="12"/>
          </p:nvPr>
        </p:nvSpPr>
        <p:spPr>
          <a:xfrm>
            <a:off x="7089813" y="6006813"/>
            <a:ext cx="2056745" cy="365125"/>
          </a:xfrm>
          <a:prstGeom prst="rect">
            <a:avLst/>
          </a:prstGeom>
        </p:spPr>
        <p:txBody>
          <a:bodyPr/>
          <a:lstStyle>
            <a:lvl1pPr algn="r">
              <a:defRPr>
                <a:solidFill>
                  <a:schemeClr val="tx1"/>
                </a:solidFill>
              </a:defRPr>
            </a:lvl1pPr>
          </a:lstStyle>
          <a:p>
            <a:fld id="{2A2A6181-BD9D-4EEB-AAD6-40B54AE96A71}" type="slidenum">
              <a:rPr lang="en-US" smtClean="0"/>
              <a:pPr/>
              <a:t>‹#›</a:t>
            </a:fld>
            <a:endParaRPr lang="en-US"/>
          </a:p>
        </p:txBody>
      </p:sp>
    </p:spTree>
    <p:extLst>
      <p:ext uri="{BB962C8B-B14F-4D97-AF65-F5344CB8AC3E}">
        <p14:creationId xmlns:p14="http://schemas.microsoft.com/office/powerpoint/2010/main" val="349602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C85C-2985-499A-9C9E-AE519C42965C}"/>
              </a:ext>
            </a:extLst>
          </p:cNvPr>
          <p:cNvSpPr>
            <a:spLocks noGrp="1"/>
          </p:cNvSpPr>
          <p:nvPr>
            <p:ph type="title"/>
          </p:nvPr>
        </p:nvSpPr>
        <p:spPr>
          <a:xfrm>
            <a:off x="628651" y="907215"/>
            <a:ext cx="7886700" cy="1062990"/>
          </a:xfrm>
        </p:spPr>
        <p:txBody>
          <a:bodyPr>
            <a:normAutofit/>
          </a:bodyPr>
          <a:lstStyle>
            <a:lvl1pPr algn="ctr">
              <a:defRPr lang="en-US" sz="3200" b="1" kern="1200" dirty="0">
                <a:solidFill>
                  <a:schemeClr val="tx1"/>
                </a:solidFill>
                <a:latin typeface="+mn-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486E07-18B7-4A44-9287-FB499CEE2154}"/>
              </a:ext>
            </a:extLst>
          </p:cNvPr>
          <p:cNvSpPr>
            <a:spLocks noGrp="1"/>
          </p:cNvSpPr>
          <p:nvPr>
            <p:ph idx="1" hasCustomPrompt="1"/>
          </p:nvPr>
        </p:nvSpPr>
        <p:spPr>
          <a:xfrm>
            <a:off x="628815" y="2033014"/>
            <a:ext cx="7886372" cy="4094411"/>
          </a:xfrm>
          <a:prstGeom prst="rect">
            <a:avLst/>
          </a:prstGeom>
        </p:spPr>
        <p:txBody>
          <a:bodyPr/>
          <a:lstStyle>
            <a:lvl1pPr marL="342900" indent="-342900">
              <a:lnSpc>
                <a:spcPct val="100000"/>
              </a:lnSpc>
              <a:spcBef>
                <a:spcPts val="1900"/>
              </a:spcBef>
              <a:buFont typeface="Arial" panose="020B0604020202020204" pitchFamily="34" charset="0"/>
              <a:buChar char="•"/>
              <a:defRPr lang="en-US" sz="2400" kern="1800" spc="0" baseline="0" dirty="0">
                <a:solidFill>
                  <a:schemeClr val="tx1"/>
                </a:solidFill>
                <a:latin typeface="+mn-lt"/>
                <a:ea typeface="+mn-ea"/>
                <a:cs typeface="+mn-cs"/>
              </a:defRPr>
            </a:lvl1pPr>
            <a:lvl2pPr marL="800100" indent="-457200">
              <a:lnSpc>
                <a:spcPct val="100000"/>
              </a:lnSpc>
              <a:spcBef>
                <a:spcPts val="1900"/>
              </a:spcBef>
              <a:buFont typeface="Wingdings" panose="05000000000000000000" pitchFamily="2" charset="2"/>
              <a:buChar char="§"/>
              <a:defRPr lang="en-US" sz="2200" kern="1800" spc="0" baseline="0" dirty="0">
                <a:solidFill>
                  <a:schemeClr val="tx1"/>
                </a:solidFill>
                <a:latin typeface="+mn-lt"/>
                <a:ea typeface="+mn-ea"/>
                <a:cs typeface="+mn-cs"/>
              </a:defRPr>
            </a:lvl2pPr>
            <a:lvl3pPr marL="1028700" indent="-342900">
              <a:lnSpc>
                <a:spcPct val="100000"/>
              </a:lnSpc>
              <a:spcBef>
                <a:spcPts val="1900"/>
              </a:spcBef>
              <a:buFont typeface="Calibri" panose="020F0502020204030204" pitchFamily="34" charset="0"/>
              <a:buChar char="–"/>
              <a:defRPr lang="en-US" sz="2000" kern="1800" spc="0" baseline="0" dirty="0">
                <a:solidFill>
                  <a:schemeClr val="tx1"/>
                </a:solidFill>
                <a:latin typeface="+mn-lt"/>
                <a:ea typeface="+mn-ea"/>
                <a:cs typeface="+mn-cs"/>
              </a:defRPr>
            </a:lvl3pPr>
            <a:lvl4pPr marL="1371600" indent="-342900">
              <a:lnSpc>
                <a:spcPct val="100000"/>
              </a:lnSpc>
              <a:spcBef>
                <a:spcPts val="1900"/>
              </a:spcBef>
              <a:buFont typeface="Wingdings" panose="05000000000000000000" pitchFamily="2" charset="2"/>
              <a:buChar char="Ø"/>
              <a:defRPr lang="en-US" sz="1800" kern="1800" spc="0" baseline="0" dirty="0">
                <a:solidFill>
                  <a:schemeClr val="tx1"/>
                </a:solidFill>
                <a:latin typeface="+mn-lt"/>
                <a:ea typeface="+mn-ea"/>
                <a:cs typeface="+mn-cs"/>
              </a:defRPr>
            </a:lvl4pPr>
            <a:lvl5pPr marL="1371600" indent="0">
              <a:lnSpc>
                <a:spcPct val="100000"/>
              </a:lnSpc>
              <a:buFont typeface="Arial" panose="020B0604020202020204" pitchFamily="34" charset="0"/>
              <a:buNone/>
              <a:defRPr lang="en-US" sz="2400" kern="1800" spc="0" baseline="0" dirty="0">
                <a:solidFill>
                  <a:schemeClr val="tx1"/>
                </a:solidFill>
                <a:latin typeface="+mn-lt"/>
                <a:ea typeface="+mn-ea"/>
                <a:cs typeface="+mn-cs"/>
              </a:defRPr>
            </a:lvl5pPr>
          </a:lstStyle>
          <a:p>
            <a:pPr lvl="0"/>
            <a:r>
              <a:rPr lang="en-US" dirty="0"/>
              <a:t>Bullet one</a:t>
            </a:r>
          </a:p>
          <a:p>
            <a:pPr lvl="1"/>
            <a:r>
              <a:rPr lang="en-US" dirty="0"/>
              <a:t>Bullet two</a:t>
            </a:r>
          </a:p>
          <a:p>
            <a:pPr lvl="2"/>
            <a:r>
              <a:rPr lang="en-US" dirty="0"/>
              <a:t>Bullet three</a:t>
            </a:r>
          </a:p>
          <a:p>
            <a:pPr lvl="3"/>
            <a:r>
              <a:rPr lang="en-US" dirty="0"/>
              <a:t>Bullet four</a:t>
            </a:r>
          </a:p>
        </p:txBody>
      </p:sp>
      <p:sp>
        <p:nvSpPr>
          <p:cNvPr id="6" name="Slide Number Placeholder 5">
            <a:extLst>
              <a:ext uri="{FF2B5EF4-FFF2-40B4-BE49-F238E27FC236}">
                <a16:creationId xmlns:a16="http://schemas.microsoft.com/office/drawing/2014/main" id="{3A4E6D48-DF17-4793-9A3F-DF2596C00E68}"/>
              </a:ext>
            </a:extLst>
          </p:cNvPr>
          <p:cNvSpPr>
            <a:spLocks noGrp="1"/>
          </p:cNvSpPr>
          <p:nvPr>
            <p:ph type="sldNum" sz="quarter" idx="12"/>
          </p:nvPr>
        </p:nvSpPr>
        <p:spPr>
          <a:xfrm>
            <a:off x="7089814" y="6001722"/>
            <a:ext cx="2056745" cy="365125"/>
          </a:xfrm>
          <a:prstGeom prst="rect">
            <a:avLst/>
          </a:prstGeom>
        </p:spPr>
        <p:txBody>
          <a:bodyPr/>
          <a:lstStyle>
            <a:lvl1pPr algn="r">
              <a:defRPr>
                <a:solidFill>
                  <a:schemeClr val="tx1"/>
                </a:solidFill>
              </a:defRPr>
            </a:lvl1pPr>
          </a:lstStyle>
          <a:p>
            <a:fld id="{2A2A6181-BD9D-4EEB-AAD6-40B54AE96A71}" type="slidenum">
              <a:rPr lang="en-US" smtClean="0"/>
              <a:pPr/>
              <a:t>‹#›</a:t>
            </a:fld>
            <a:endParaRPr lang="en-US"/>
          </a:p>
        </p:txBody>
      </p:sp>
    </p:spTree>
    <p:extLst>
      <p:ext uri="{BB962C8B-B14F-4D97-AF65-F5344CB8AC3E}">
        <p14:creationId xmlns:p14="http://schemas.microsoft.com/office/powerpoint/2010/main" val="110296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20343A-A59E-418C-BE6D-9A0BE3E96399}"/>
              </a:ext>
            </a:extLst>
          </p:cNvPr>
          <p:cNvSpPr/>
          <p:nvPr/>
        </p:nvSpPr>
        <p:spPr>
          <a:xfrm>
            <a:off x="0" y="0"/>
            <a:ext cx="9144000" cy="6858000"/>
          </a:xfrm>
          <a:prstGeom prst="rect">
            <a:avLst/>
          </a:prstGeom>
          <a:solidFill>
            <a:srgbClr val="0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ight Triangle 1">
            <a:extLst>
              <a:ext uri="{FF2B5EF4-FFF2-40B4-BE49-F238E27FC236}">
                <a16:creationId xmlns:a16="http://schemas.microsoft.com/office/drawing/2014/main" id="{77099CCF-000D-4E1F-A176-D276E093F097}"/>
              </a:ext>
            </a:extLst>
          </p:cNvPr>
          <p:cNvSpPr/>
          <p:nvPr/>
        </p:nvSpPr>
        <p:spPr>
          <a:xfrm flipH="1">
            <a:off x="6927386" y="0"/>
            <a:ext cx="2216614" cy="63243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269B2F-E28F-4360-8D97-D8FD08B122ED}"/>
              </a:ext>
            </a:extLst>
          </p:cNvPr>
          <p:cNvSpPr/>
          <p:nvPr/>
        </p:nvSpPr>
        <p:spPr>
          <a:xfrm>
            <a:off x="0" y="6324350"/>
            <a:ext cx="9144000" cy="568820"/>
          </a:xfrm>
          <a:prstGeom prst="rect">
            <a:avLst/>
          </a:prstGeom>
          <a:solidFill>
            <a:srgbClr val="22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625BABA-0608-488F-80D2-0F71C083F2CE}"/>
              </a:ext>
            </a:extLst>
          </p:cNvPr>
          <p:cNvPicPr>
            <a:picLocks noChangeAspect="1"/>
          </p:cNvPicPr>
          <p:nvPr/>
        </p:nvPicPr>
        <p:blipFill>
          <a:blip r:embed="rId2"/>
          <a:stretch>
            <a:fillRect/>
          </a:stretch>
        </p:blipFill>
        <p:spPr>
          <a:xfrm>
            <a:off x="360828" y="1597953"/>
            <a:ext cx="609600" cy="1447800"/>
          </a:xfrm>
          <a:prstGeom prst="rect">
            <a:avLst/>
          </a:prstGeom>
        </p:spPr>
      </p:pic>
      <p:pic>
        <p:nvPicPr>
          <p:cNvPr id="14" name="Picture 13">
            <a:extLst>
              <a:ext uri="{FF2B5EF4-FFF2-40B4-BE49-F238E27FC236}">
                <a16:creationId xmlns:a16="http://schemas.microsoft.com/office/drawing/2014/main" id="{C7D61C68-A578-4FB6-95F0-C10F3B98A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87" y="387762"/>
            <a:ext cx="2164977" cy="568820"/>
          </a:xfrm>
          <a:prstGeom prst="rect">
            <a:avLst/>
          </a:prstGeom>
        </p:spPr>
      </p:pic>
      <p:sp>
        <p:nvSpPr>
          <p:cNvPr id="16" name="Title 1">
            <a:extLst>
              <a:ext uri="{FF2B5EF4-FFF2-40B4-BE49-F238E27FC236}">
                <a16:creationId xmlns:a16="http://schemas.microsoft.com/office/drawing/2014/main" id="{444F4C40-B2FC-4523-BC4C-C21D60B85B46}"/>
              </a:ext>
            </a:extLst>
          </p:cNvPr>
          <p:cNvSpPr>
            <a:spLocks noGrp="1"/>
          </p:cNvSpPr>
          <p:nvPr>
            <p:ph type="ctrTitle"/>
          </p:nvPr>
        </p:nvSpPr>
        <p:spPr>
          <a:xfrm>
            <a:off x="1143000" y="1493972"/>
            <a:ext cx="6858001" cy="1655762"/>
          </a:xfrm>
        </p:spPr>
        <p:txBody>
          <a:bodyPr anchor="ctr">
            <a:noAutofit/>
          </a:bodyPr>
          <a:lstStyle>
            <a:lvl1pPr algn="ctr">
              <a:lnSpc>
                <a:spcPct val="100000"/>
              </a:lnSpc>
              <a:spcBef>
                <a:spcPts val="1200"/>
              </a:spcBef>
              <a:defRPr sz="4400">
                <a:solidFill>
                  <a:schemeClr val="bg1"/>
                </a:solidFill>
                <a:latin typeface="Segoe UI Black" panose="020B0A02040204020203" pitchFamily="34" charset="0"/>
                <a:ea typeface="Segoe UI Black" panose="020B0A02040204020203"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D4D0522-4B05-461E-9ADE-7C7CBBF96559}"/>
              </a:ext>
            </a:extLst>
          </p:cNvPr>
          <p:cNvSpPr>
            <a:spLocks noGrp="1"/>
          </p:cNvSpPr>
          <p:nvPr>
            <p:ph type="subTitle" idx="1" hasCustomPrompt="1"/>
          </p:nvPr>
        </p:nvSpPr>
        <p:spPr>
          <a:xfrm>
            <a:off x="1143000" y="3429000"/>
            <a:ext cx="6858000" cy="1828800"/>
          </a:xfrm>
          <a:prstGeom prst="rect">
            <a:avLst/>
          </a:prstGeom>
        </p:spPr>
        <p:txBody>
          <a:bodyPr/>
          <a:lstStyle>
            <a:lvl1pPr marL="0" indent="0" algn="ctr">
              <a:spcBef>
                <a:spcPts val="1800"/>
              </a:spcBef>
              <a:buNone/>
              <a:defRPr sz="24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br>
              <a:rPr lang="en-US" dirty="0"/>
            </a:br>
            <a:br>
              <a:rPr lang="en-US" dirty="0"/>
            </a:br>
            <a:r>
              <a:rPr lang="en-US" dirty="0"/>
              <a:t>Presented by:</a:t>
            </a:r>
          </a:p>
        </p:txBody>
      </p:sp>
      <p:sp>
        <p:nvSpPr>
          <p:cNvPr id="18" name="Slide Number Placeholder 5">
            <a:extLst>
              <a:ext uri="{FF2B5EF4-FFF2-40B4-BE49-F238E27FC236}">
                <a16:creationId xmlns:a16="http://schemas.microsoft.com/office/drawing/2014/main" id="{C5F802CE-B130-48A2-9ADF-AF2B2A1E039B}"/>
              </a:ext>
            </a:extLst>
          </p:cNvPr>
          <p:cNvSpPr>
            <a:spLocks noGrp="1"/>
          </p:cNvSpPr>
          <p:nvPr>
            <p:ph type="sldNum" sz="quarter" idx="12"/>
          </p:nvPr>
        </p:nvSpPr>
        <p:spPr>
          <a:xfrm>
            <a:off x="7025529" y="6400799"/>
            <a:ext cx="2057400" cy="365125"/>
          </a:xfrm>
          <a:prstGeom prst="rect">
            <a:avLst/>
          </a:prstGeom>
        </p:spPr>
        <p:txBody>
          <a:bodyPr/>
          <a:lstStyle>
            <a:lvl1pPr>
              <a:defRPr>
                <a:solidFill>
                  <a:schemeClr val="bg1"/>
                </a:solidFill>
                <a:latin typeface="+mn-lt"/>
              </a:defRPr>
            </a:lvl1pPr>
          </a:lstStyle>
          <a:p>
            <a:fld id="{2A2A6181-BD9D-4EEB-AAD6-40B54AE96A71}" type="slidenum">
              <a:rPr lang="en-US" smtClean="0"/>
              <a:pPr/>
              <a:t>‹#›</a:t>
            </a:fld>
            <a:endParaRPr lang="en-US"/>
          </a:p>
        </p:txBody>
      </p:sp>
    </p:spTree>
    <p:extLst>
      <p:ext uri="{BB962C8B-B14F-4D97-AF65-F5344CB8AC3E}">
        <p14:creationId xmlns:p14="http://schemas.microsoft.com/office/powerpoint/2010/main" val="356708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lnSpc>
                <a:spcPct val="100000"/>
              </a:lnSpc>
              <a:spcBef>
                <a:spcPts val="1200"/>
              </a:spcBef>
              <a:defRPr sz="3600">
                <a:latin typeface="Segoe UI Black" panose="020B0A02040204020203" pitchFamily="34" charset="0"/>
                <a:ea typeface="Segoe UI Black" panose="020B0A02040204020203" pitchFamily="34" charset="0"/>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139229"/>
          </a:xfrm>
          <a:prstGeom prst="rect">
            <a:avLst/>
          </a:prstGeom>
        </p:spPr>
        <p:txBody>
          <a:bodyPr/>
          <a:lstStyle>
            <a:lvl1pPr marL="228600" indent="-228600">
              <a:lnSpc>
                <a:spcPct val="100000"/>
              </a:lnSpc>
              <a:spcBef>
                <a:spcPts val="1800"/>
              </a:spcBef>
              <a:buFont typeface="Wingdings" panose="05000000000000000000" pitchFamily="2" charset="2"/>
              <a:buChar char="§"/>
              <a:defRPr>
                <a:latin typeface="+mn-lt"/>
              </a:defRPr>
            </a:lvl1pPr>
            <a:lvl2pPr marL="685800" indent="-228600">
              <a:lnSpc>
                <a:spcPct val="100000"/>
              </a:lnSpc>
              <a:spcBef>
                <a:spcPts val="1800"/>
              </a:spcBef>
              <a:buFont typeface="Arial" panose="020B0604020202020204" pitchFamily="34" charset="0"/>
              <a:buChar char="•"/>
              <a:defRPr>
                <a:latin typeface="+mn-lt"/>
              </a:defRPr>
            </a:lvl2pPr>
            <a:lvl3pPr marL="1143000" indent="-228600">
              <a:lnSpc>
                <a:spcPct val="100000"/>
              </a:lnSpc>
              <a:spcBef>
                <a:spcPts val="1800"/>
              </a:spcBef>
              <a:buFont typeface="Proxima Nova Light" panose="02000506030000020004" pitchFamily="50" charset="0"/>
              <a:buChar char="−"/>
              <a:defRPr>
                <a:latin typeface="+mn-lt"/>
              </a:defRPr>
            </a:lvl3pPr>
            <a:lvl4pPr marL="1600200" indent="-228600">
              <a:lnSpc>
                <a:spcPct val="100000"/>
              </a:lnSpc>
              <a:spcBef>
                <a:spcPts val="1800"/>
              </a:spcBef>
              <a:buFont typeface="Courier New" panose="02070309020205020404" pitchFamily="49" charset="0"/>
              <a:buChar char="o"/>
              <a:defRPr>
                <a:latin typeface="+mn-lt"/>
              </a:defRPr>
            </a:lvl4pPr>
            <a:lvl5pPr marL="2057400" indent="-228600">
              <a:lnSpc>
                <a:spcPct val="100000"/>
              </a:lnSpc>
              <a:spcBef>
                <a:spcPts val="1800"/>
              </a:spcBef>
              <a:buFont typeface="Wingdings" panose="05000000000000000000" pitchFamily="2" charset="2"/>
              <a:buChar char="Ø"/>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DE04EEA9-05AB-4E63-A867-07F8693BE9C5}"/>
              </a:ext>
            </a:extLst>
          </p:cNvPr>
          <p:cNvSpPr>
            <a:spLocks noGrp="1"/>
          </p:cNvSpPr>
          <p:nvPr>
            <p:ph type="sldNum" sz="quarter" idx="12"/>
          </p:nvPr>
        </p:nvSpPr>
        <p:spPr>
          <a:xfrm>
            <a:off x="6972300" y="6413989"/>
            <a:ext cx="2057400" cy="365125"/>
          </a:xfrm>
          <a:prstGeom prst="rect">
            <a:avLst/>
          </a:prstGeom>
        </p:spPr>
        <p:txBody>
          <a:bodyPr/>
          <a:lstStyle>
            <a:lvl1pPr>
              <a:defRPr>
                <a:solidFill>
                  <a:schemeClr val="bg1"/>
                </a:solidFill>
                <a:latin typeface="+mn-lt"/>
              </a:defRPr>
            </a:lvl1pPr>
          </a:lstStyle>
          <a:p>
            <a:fld id="{2A2A6181-BD9D-4EEB-AAD6-40B54AE96A71}" type="slidenum">
              <a:rPr lang="en-US" smtClean="0"/>
              <a:pPr/>
              <a:t>‹#›</a:t>
            </a:fld>
            <a:endParaRPr lang="en-US"/>
          </a:p>
        </p:txBody>
      </p:sp>
    </p:spTree>
    <p:extLst>
      <p:ext uri="{BB962C8B-B14F-4D97-AF65-F5344CB8AC3E}">
        <p14:creationId xmlns:p14="http://schemas.microsoft.com/office/powerpoint/2010/main" val="104865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044576"/>
          </a:xfrm>
        </p:spPr>
        <p:txBody>
          <a:bodyPr anchor="ctr">
            <a:normAutofit/>
          </a:bodyPr>
          <a:lstStyle>
            <a:lvl1pPr algn="ctr">
              <a:lnSpc>
                <a:spcPct val="100000"/>
              </a:lnSpc>
              <a:spcBef>
                <a:spcPts val="1200"/>
              </a:spcBef>
              <a:defRPr sz="4000">
                <a:latin typeface="Segoe UI Black" panose="020B0A02040204020203" pitchFamily="34" charset="0"/>
                <a:ea typeface="Segoe UI Black" panose="020B0A02040204020203" pitchFamily="34" charset="0"/>
                <a:cs typeface="Segoe UI Semibold" panose="020B07020402040202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3846916"/>
            <a:ext cx="7886700" cy="1500187"/>
          </a:xfrm>
          <a:prstGeom prst="rect">
            <a:avLst/>
          </a:prstGeom>
        </p:spPr>
        <p:txBody>
          <a:bodyPr/>
          <a:lstStyle>
            <a:lvl1pPr marL="0" indent="0" algn="ctr">
              <a:spcBef>
                <a:spcPts val="18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6972300" y="6413989"/>
            <a:ext cx="2057400" cy="365125"/>
          </a:xfrm>
          <a:prstGeom prst="rect">
            <a:avLst/>
          </a:prstGeom>
        </p:spPr>
        <p:txBody>
          <a:bodyPr/>
          <a:lstStyle>
            <a:lvl1pPr>
              <a:defRPr>
                <a:solidFill>
                  <a:schemeClr val="bg1"/>
                </a:solidFill>
                <a:latin typeface="+mn-lt"/>
              </a:defRPr>
            </a:lvl1pPr>
          </a:lstStyle>
          <a:p>
            <a:fld id="{B717E30B-3540-447B-9951-74892DB0BDAD}" type="slidenum">
              <a:rPr lang="en-US" smtClean="0"/>
              <a:pPr/>
              <a:t>‹#›</a:t>
            </a:fld>
            <a:endParaRPr lang="en-US" dirty="0"/>
          </a:p>
        </p:txBody>
      </p:sp>
    </p:spTree>
    <p:extLst>
      <p:ext uri="{BB962C8B-B14F-4D97-AF65-F5344CB8AC3E}">
        <p14:creationId xmlns:p14="http://schemas.microsoft.com/office/powerpoint/2010/main" val="427047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lnSpc>
                <a:spcPct val="100000"/>
              </a:lnSpc>
              <a:spcBef>
                <a:spcPts val="1200"/>
              </a:spcBef>
              <a:defRPr>
                <a:latin typeface="Segoe UI Black" panose="020B0A02040204020203" pitchFamily="34" charset="0"/>
                <a:ea typeface="Segoe UI Black" panose="020B0A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39229"/>
          </a:xfrm>
          <a:prstGeom prst="rect">
            <a:avLst/>
          </a:prstGeom>
        </p:spPr>
        <p:txBody>
          <a:bodyPr/>
          <a:lstStyle>
            <a:lvl1pPr marL="228600" indent="-228600">
              <a:lnSpc>
                <a:spcPct val="100000"/>
              </a:lnSpc>
              <a:spcBef>
                <a:spcPts val="1800"/>
              </a:spcBef>
              <a:buFont typeface="Wingdings" panose="05000000000000000000" pitchFamily="2" charset="2"/>
              <a:buChar char="§"/>
              <a:defRPr>
                <a:latin typeface="+mn-lt"/>
              </a:defRPr>
            </a:lvl1pPr>
            <a:lvl2pPr marL="685800" indent="-228600">
              <a:lnSpc>
                <a:spcPct val="100000"/>
              </a:lnSpc>
              <a:spcBef>
                <a:spcPts val="1800"/>
              </a:spcBef>
              <a:buFont typeface="Arial" panose="020B0604020202020204" pitchFamily="34" charset="0"/>
              <a:buChar char="•"/>
              <a:defRPr>
                <a:latin typeface="+mn-lt"/>
              </a:defRPr>
            </a:lvl2pPr>
            <a:lvl3pPr marL="1143000" indent="-228600">
              <a:lnSpc>
                <a:spcPct val="100000"/>
              </a:lnSpc>
              <a:spcBef>
                <a:spcPts val="1800"/>
              </a:spcBef>
              <a:buFont typeface="Proxima Nova Light" panose="02000506030000020004" pitchFamily="50" charset="0"/>
              <a:buChar char="−"/>
              <a:defRPr>
                <a:latin typeface="+mn-lt"/>
              </a:defRPr>
            </a:lvl3pPr>
            <a:lvl4pPr marL="1600200" indent="-228600">
              <a:lnSpc>
                <a:spcPct val="100000"/>
              </a:lnSpc>
              <a:spcBef>
                <a:spcPts val="1800"/>
              </a:spcBef>
              <a:buFont typeface="Courier New" panose="02070309020205020404" pitchFamily="49" charset="0"/>
              <a:buChar char="o"/>
              <a:defRPr>
                <a:latin typeface="+mn-lt"/>
              </a:defRPr>
            </a:lvl4pPr>
            <a:lvl5pPr marL="2057400" indent="-228600">
              <a:lnSpc>
                <a:spcPct val="100000"/>
              </a:lnSpc>
              <a:spcBef>
                <a:spcPts val="1800"/>
              </a:spcBef>
              <a:buFont typeface="Wingdings" panose="05000000000000000000" pitchFamily="2" charset="2"/>
              <a:buChar char="Ø"/>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7BC4C3D6-29AC-4C29-827F-08FBA1B7709D}"/>
              </a:ext>
            </a:extLst>
          </p:cNvPr>
          <p:cNvSpPr>
            <a:spLocks noGrp="1"/>
          </p:cNvSpPr>
          <p:nvPr>
            <p:ph sz="half" idx="13"/>
          </p:nvPr>
        </p:nvSpPr>
        <p:spPr>
          <a:xfrm>
            <a:off x="4629152" y="1825625"/>
            <a:ext cx="3886200" cy="4139229"/>
          </a:xfrm>
          <a:prstGeom prst="rect">
            <a:avLst/>
          </a:prstGeom>
        </p:spPr>
        <p:txBody>
          <a:bodyPr/>
          <a:lstStyle>
            <a:lvl1pPr marL="228600" indent="-228600">
              <a:lnSpc>
                <a:spcPct val="100000"/>
              </a:lnSpc>
              <a:spcBef>
                <a:spcPts val="1800"/>
              </a:spcBef>
              <a:buFont typeface="Wingdings" panose="05000000000000000000" pitchFamily="2" charset="2"/>
              <a:buChar char="§"/>
              <a:defRPr>
                <a:latin typeface="+mn-lt"/>
              </a:defRPr>
            </a:lvl1pPr>
            <a:lvl2pPr marL="685800" indent="-228600">
              <a:lnSpc>
                <a:spcPct val="100000"/>
              </a:lnSpc>
              <a:spcBef>
                <a:spcPts val="1800"/>
              </a:spcBef>
              <a:buFont typeface="Arial" panose="020B0604020202020204" pitchFamily="34" charset="0"/>
              <a:buChar char="•"/>
              <a:defRPr>
                <a:latin typeface="+mn-lt"/>
              </a:defRPr>
            </a:lvl2pPr>
            <a:lvl3pPr marL="1143000" indent="-228600">
              <a:lnSpc>
                <a:spcPct val="100000"/>
              </a:lnSpc>
              <a:spcBef>
                <a:spcPts val="1800"/>
              </a:spcBef>
              <a:buFont typeface="Proxima Nova Light" panose="02000506030000020004" pitchFamily="50" charset="0"/>
              <a:buChar char="−"/>
              <a:defRPr>
                <a:latin typeface="+mn-lt"/>
              </a:defRPr>
            </a:lvl3pPr>
            <a:lvl4pPr marL="1600200" indent="-228600">
              <a:lnSpc>
                <a:spcPct val="100000"/>
              </a:lnSpc>
              <a:spcBef>
                <a:spcPts val="1800"/>
              </a:spcBef>
              <a:buFont typeface="Courier New" panose="02070309020205020404" pitchFamily="49" charset="0"/>
              <a:buChar char="o"/>
              <a:defRPr>
                <a:latin typeface="+mn-lt"/>
              </a:defRPr>
            </a:lvl4pPr>
            <a:lvl5pPr marL="2057400" indent="-228600">
              <a:lnSpc>
                <a:spcPct val="100000"/>
              </a:lnSpc>
              <a:spcBef>
                <a:spcPts val="1800"/>
              </a:spcBef>
              <a:buFont typeface="Wingdings" panose="05000000000000000000" pitchFamily="2" charset="2"/>
              <a:buChar char="Ø"/>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3E31872F-5275-47FC-80E6-FB35B9BDE7E0}"/>
              </a:ext>
            </a:extLst>
          </p:cNvPr>
          <p:cNvSpPr>
            <a:spLocks noGrp="1"/>
          </p:cNvSpPr>
          <p:nvPr>
            <p:ph type="sldNum" sz="quarter" idx="12"/>
          </p:nvPr>
        </p:nvSpPr>
        <p:spPr>
          <a:xfrm>
            <a:off x="6972300" y="6413989"/>
            <a:ext cx="2057400" cy="365125"/>
          </a:xfrm>
          <a:prstGeom prst="rect">
            <a:avLst/>
          </a:prstGeom>
        </p:spPr>
        <p:txBody>
          <a:bodyPr/>
          <a:lstStyle>
            <a:lvl1pPr>
              <a:defRPr>
                <a:solidFill>
                  <a:schemeClr val="bg1"/>
                </a:solidFill>
                <a:latin typeface="+mn-lt"/>
              </a:defRPr>
            </a:lvl1pPr>
          </a:lstStyle>
          <a:p>
            <a:fld id="{B717E30B-3540-447B-9951-74892DB0BDAD}" type="slidenum">
              <a:rPr lang="en-US" smtClean="0"/>
              <a:pPr/>
              <a:t>‹#›</a:t>
            </a:fld>
            <a:endParaRPr lang="en-US" dirty="0"/>
          </a:p>
        </p:txBody>
      </p:sp>
    </p:spTree>
    <p:extLst>
      <p:ext uri="{BB962C8B-B14F-4D97-AF65-F5344CB8AC3E}">
        <p14:creationId xmlns:p14="http://schemas.microsoft.com/office/powerpoint/2010/main" val="185369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descr="A picture containing dark, night sky&#10;&#10;Description automatically generated">
            <a:extLst>
              <a:ext uri="{FF2B5EF4-FFF2-40B4-BE49-F238E27FC236}">
                <a16:creationId xmlns:a16="http://schemas.microsoft.com/office/drawing/2014/main" id="{07C4A859-A5DD-4F60-85B3-19F39954D786}"/>
              </a:ext>
            </a:extLst>
          </p:cNvPr>
          <p:cNvPicPr>
            <a:picLocks noChangeAspect="1"/>
          </p:cNvPicPr>
          <p:nvPr/>
        </p:nvPicPr>
        <p:blipFill rotWithShape="1">
          <a:blip r:embed="rId2"/>
          <a:srcRect l="5707"/>
          <a:stretch/>
        </p:blipFill>
        <p:spPr>
          <a:xfrm>
            <a:off x="1" y="0"/>
            <a:ext cx="9144000" cy="6858000"/>
          </a:xfrm>
          <a:prstGeom prst="rect">
            <a:avLst/>
          </a:prstGeom>
        </p:spPr>
      </p:pic>
      <p:sp>
        <p:nvSpPr>
          <p:cNvPr id="2" name="Title 1"/>
          <p:cNvSpPr>
            <a:spLocks noGrp="1"/>
          </p:cNvSpPr>
          <p:nvPr>
            <p:ph type="title"/>
          </p:nvPr>
        </p:nvSpPr>
        <p:spPr/>
        <p:txBody>
          <a:bodyPr/>
          <a:lstStyle>
            <a:lvl1pPr algn="ctr">
              <a:lnSpc>
                <a:spcPct val="100000"/>
              </a:lnSpc>
              <a:spcBef>
                <a:spcPts val="1200"/>
              </a:spcBef>
              <a:defRPr>
                <a:solidFill>
                  <a:schemeClr val="bg1"/>
                </a:solidFill>
                <a:latin typeface="Segoe UI Black" panose="020B0A02040204020203" pitchFamily="34" charset="0"/>
                <a:ea typeface="Segoe UI Black" panose="020B0A02040204020203" pitchFamily="34"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6985489" y="6413505"/>
            <a:ext cx="2057400" cy="365125"/>
          </a:xfrm>
          <a:prstGeom prst="rect">
            <a:avLst/>
          </a:prstGeom>
        </p:spPr>
        <p:txBody>
          <a:bodyPr/>
          <a:lstStyle>
            <a:lvl1pPr>
              <a:defRPr>
                <a:solidFill>
                  <a:schemeClr val="bg1"/>
                </a:solidFill>
                <a:latin typeface="+mn-lt"/>
              </a:defRPr>
            </a:lvl1pPr>
          </a:lstStyle>
          <a:p>
            <a:fld id="{B717E30B-3540-447B-9951-74892DB0BDAD}" type="slidenum">
              <a:rPr lang="en-US" smtClean="0"/>
              <a:pPr/>
              <a:t>‹#›</a:t>
            </a:fld>
            <a:endParaRPr lang="en-US"/>
          </a:p>
        </p:txBody>
      </p:sp>
      <p:sp>
        <p:nvSpPr>
          <p:cNvPr id="8" name="Text Placeholder 2">
            <a:extLst>
              <a:ext uri="{FF2B5EF4-FFF2-40B4-BE49-F238E27FC236}">
                <a16:creationId xmlns:a16="http://schemas.microsoft.com/office/drawing/2014/main" id="{59FEE48E-5874-49FB-ABA5-C4CBD07104F9}"/>
              </a:ext>
            </a:extLst>
          </p:cNvPr>
          <p:cNvSpPr>
            <a:spLocks noGrp="1"/>
          </p:cNvSpPr>
          <p:nvPr>
            <p:ph type="body" idx="1" hasCustomPrompt="1"/>
          </p:nvPr>
        </p:nvSpPr>
        <p:spPr>
          <a:xfrm>
            <a:off x="623888" y="4413736"/>
            <a:ext cx="7886700" cy="1477107"/>
          </a:xfrm>
          <a:prstGeom prst="rect">
            <a:avLst/>
          </a:prstGeom>
        </p:spPr>
        <p:txBody>
          <a:bodyPr anchor="ctr">
            <a:noAutofit/>
          </a:bodyPr>
          <a:lstStyle>
            <a:lvl1pPr marL="0" indent="0" algn="ctr">
              <a:lnSpc>
                <a:spcPct val="100000"/>
              </a:lnSpc>
              <a:spcBef>
                <a:spcPts val="1200"/>
              </a:spcBef>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br>
              <a:rPr lang="en-US" dirty="0"/>
            </a:br>
            <a:r>
              <a:rPr lang="en-US" dirty="0"/>
              <a:t>Email</a:t>
            </a:r>
            <a:br>
              <a:rPr lang="en-US" dirty="0"/>
            </a:br>
            <a:r>
              <a:rPr lang="en-US" dirty="0"/>
              <a:t>(XXX) XXX-XXXX</a:t>
            </a:r>
          </a:p>
        </p:txBody>
      </p:sp>
      <p:pic>
        <p:nvPicPr>
          <p:cNvPr id="10" name="Picture 9">
            <a:extLst>
              <a:ext uri="{FF2B5EF4-FFF2-40B4-BE49-F238E27FC236}">
                <a16:creationId xmlns:a16="http://schemas.microsoft.com/office/drawing/2014/main" id="{FD2CC8DA-172F-41FB-B580-294D825B1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6180019"/>
            <a:ext cx="1777335" cy="466972"/>
          </a:xfrm>
          <a:prstGeom prst="rect">
            <a:avLst/>
          </a:prstGeom>
        </p:spPr>
      </p:pic>
    </p:spTree>
    <p:extLst>
      <p:ext uri="{BB962C8B-B14F-4D97-AF65-F5344CB8AC3E}">
        <p14:creationId xmlns:p14="http://schemas.microsoft.com/office/powerpoint/2010/main" val="2221985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1774481"/>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2"/>
          <p:cNvSpPr>
            <a:spLocks noChangeArrowheads="1"/>
          </p:cNvSpPr>
          <p:nvPr/>
        </p:nvSpPr>
        <p:spPr bwMode="auto">
          <a:xfrm>
            <a:off x="1" y="0"/>
            <a:ext cx="9144000" cy="800100"/>
          </a:xfrm>
          <a:prstGeom prst="rect">
            <a:avLst/>
          </a:prstGeom>
          <a:solidFill>
            <a:schemeClr val="bg1">
              <a:lumMod val="50000"/>
            </a:schemeClr>
          </a:solidFill>
          <a:ln w="9525">
            <a:noFill/>
            <a:miter lim="800000"/>
            <a:headEnd/>
            <a:tailEnd/>
          </a:ln>
          <a:effectLst/>
        </p:spPr>
        <p:txBody>
          <a:bodyPr wrap="none" anchor="ctr"/>
          <a:lstStyle/>
          <a:p>
            <a:endParaRPr lang="en-US" sz="1350" dirty="0"/>
          </a:p>
        </p:txBody>
      </p:sp>
      <p:cxnSp>
        <p:nvCxnSpPr>
          <p:cNvPr id="8" name="Straight Connector 7"/>
          <p:cNvCxnSpPr/>
          <p:nvPr/>
        </p:nvCxnSpPr>
        <p:spPr bwMode="auto">
          <a:xfrm>
            <a:off x="-1" y="791711"/>
            <a:ext cx="9144000" cy="0"/>
          </a:xfrm>
          <a:prstGeom prst="line">
            <a:avLst/>
          </a:prstGeom>
          <a:blipFill dpi="0" rotWithShape="0">
            <a:blip/>
            <a:srcRect/>
            <a:tile tx="0" ty="0" sx="100000" sy="100000" flip="none" algn="tl"/>
          </a:blipFill>
          <a:ln w="9525" cap="flat" cmpd="sng" algn="ctr">
            <a:solidFill>
              <a:srgbClr val="FFFFFF"/>
            </a:solidFill>
            <a:prstDash val="solid"/>
            <a:round/>
            <a:headEnd type="none" w="med" len="med"/>
            <a:tailEnd type="none" w="med" len="med"/>
          </a:ln>
          <a:effectLst/>
        </p:spPr>
      </p:cxnSp>
      <p:sp>
        <p:nvSpPr>
          <p:cNvPr id="18" name="Rectangle 17"/>
          <p:cNvSpPr/>
          <p:nvPr/>
        </p:nvSpPr>
        <p:spPr>
          <a:xfrm>
            <a:off x="-1" y="6374587"/>
            <a:ext cx="9144000" cy="45719"/>
          </a:xfrm>
          <a:prstGeom prst="rect">
            <a:avLst/>
          </a:prstGeom>
          <a:solidFill>
            <a:srgbClr val="ED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 y="6462218"/>
            <a:ext cx="9144000" cy="1447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 y="6606986"/>
            <a:ext cx="9144000" cy="251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487" y="5932968"/>
            <a:ext cx="374904" cy="352388"/>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38684" y="112667"/>
            <a:ext cx="1590162" cy="546239"/>
          </a:xfrm>
          <a:prstGeom prst="rect">
            <a:avLst/>
          </a:prstGeom>
        </p:spPr>
      </p:pic>
    </p:spTree>
    <p:extLst>
      <p:ext uri="{BB962C8B-B14F-4D97-AF65-F5344CB8AC3E}">
        <p14:creationId xmlns:p14="http://schemas.microsoft.com/office/powerpoint/2010/main" val="300022540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E36D28-833A-48A3-A2B7-D43375190F43}"/>
              </a:ext>
            </a:extLst>
          </p:cNvPr>
          <p:cNvSpPr/>
          <p:nvPr/>
        </p:nvSpPr>
        <p:spPr>
          <a:xfrm>
            <a:off x="0" y="6356006"/>
            <a:ext cx="9144000" cy="501649"/>
          </a:xfrm>
          <a:prstGeom prst="rect">
            <a:avLst/>
          </a:prstGeom>
          <a:solidFill>
            <a:srgbClr val="22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4FE955B-E43E-4EE5-9E41-E29F7D6F7F5B}"/>
              </a:ext>
            </a:extLst>
          </p:cNvPr>
          <p:cNvSpPr/>
          <p:nvPr/>
        </p:nvSpPr>
        <p:spPr>
          <a:xfrm>
            <a:off x="0" y="6431281"/>
            <a:ext cx="9144000" cy="426718"/>
          </a:xfrm>
          <a:prstGeom prst="rect">
            <a:avLst/>
          </a:prstGeom>
          <a:solidFill>
            <a:srgbClr val="0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875080"/>
            <a:ext cx="7886700" cy="8001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853602" y="6462077"/>
            <a:ext cx="2057400" cy="365125"/>
          </a:xfrm>
          <a:prstGeom prst="rect">
            <a:avLst/>
          </a:prstGeom>
        </p:spPr>
        <p:txBody>
          <a:bodyPr vert="horz" lIns="91440" tIns="45720" rIns="91440" bIns="45720" rtlCol="0" anchor="ctr"/>
          <a:lstStyle>
            <a:lvl1pPr algn="r">
              <a:defRPr sz="1200">
                <a:solidFill>
                  <a:schemeClr val="bg1"/>
                </a:solidFill>
              </a:defRPr>
            </a:lvl1pPr>
          </a:lstStyle>
          <a:p>
            <a:fld id="{21D7D125-67EA-4394-A1B3-8272707DBE9B}" type="slidenum">
              <a:rPr lang="en-US" smtClean="0"/>
              <a:pPr/>
              <a:t>‹#›</a:t>
            </a:fld>
            <a:endParaRPr lang="en-US" dirty="0"/>
          </a:p>
        </p:txBody>
      </p:sp>
      <p:sp>
        <p:nvSpPr>
          <p:cNvPr id="3" name="Text Placeholder 2">
            <a:extLst>
              <a:ext uri="{FF2B5EF4-FFF2-40B4-BE49-F238E27FC236}">
                <a16:creationId xmlns:a16="http://schemas.microsoft.com/office/drawing/2014/main" id="{AD753E7D-361F-4B10-9F80-C4166660B0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spcBef>
                <a:spcPts val="1800"/>
              </a:spcBef>
              <a:buFont typeface="Wingdings" panose="05000000000000000000" pitchFamily="2" charset="2"/>
              <a:buChar char="§"/>
            </a:pPr>
            <a:r>
              <a:rPr lang="en-US"/>
              <a:t>Edit Master text styles</a:t>
            </a:r>
          </a:p>
          <a:p>
            <a:pPr lvl="1">
              <a:spcBef>
                <a:spcPts val="1800"/>
              </a:spcBef>
            </a:pPr>
            <a:r>
              <a:rPr lang="en-US"/>
              <a:t>Second level</a:t>
            </a:r>
          </a:p>
          <a:p>
            <a:pPr lvl="2">
              <a:spcBef>
                <a:spcPts val="1800"/>
              </a:spcBef>
              <a:buFont typeface="Proxima Nova Light" panose="02000506030000020004" pitchFamily="50" charset="0"/>
              <a:buChar char="−"/>
            </a:pPr>
            <a:r>
              <a:rPr lang="en-US"/>
              <a:t>Third level</a:t>
            </a:r>
          </a:p>
          <a:p>
            <a:pPr lvl="3">
              <a:spcBef>
                <a:spcPts val="1800"/>
              </a:spcBef>
              <a:buFont typeface="Courier New" panose="02070309020205020404" pitchFamily="49" charset="0"/>
              <a:buChar char="o"/>
            </a:pPr>
            <a:r>
              <a:rPr lang="en-US"/>
              <a:t>Fourth level</a:t>
            </a:r>
          </a:p>
          <a:p>
            <a:pPr lvl="4">
              <a:spcBef>
                <a:spcPts val="1800"/>
              </a:spcBef>
              <a:buFont typeface="Wingdings" panose="05000000000000000000" pitchFamily="2" charset="2"/>
              <a:buChar char="Ø"/>
            </a:pPr>
            <a:r>
              <a:rPr lang="en-US"/>
              <a:t>Fifth level</a:t>
            </a:r>
          </a:p>
        </p:txBody>
      </p:sp>
      <p:sp>
        <p:nvSpPr>
          <p:cNvPr id="15" name="Rectangle 14">
            <a:extLst>
              <a:ext uri="{FF2B5EF4-FFF2-40B4-BE49-F238E27FC236}">
                <a16:creationId xmlns:a16="http://schemas.microsoft.com/office/drawing/2014/main" id="{ABC1ACC1-F0FB-4290-8866-CC56899C0122}"/>
              </a:ext>
            </a:extLst>
          </p:cNvPr>
          <p:cNvSpPr/>
          <p:nvPr/>
        </p:nvSpPr>
        <p:spPr>
          <a:xfrm>
            <a:off x="0" y="345"/>
            <a:ext cx="9144000" cy="670532"/>
          </a:xfrm>
          <a:prstGeom prst="rect">
            <a:avLst/>
          </a:prstGeom>
          <a:solidFill>
            <a:srgbClr val="0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511326C-3D68-4709-8015-7E2B7228BF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821" y="157477"/>
            <a:ext cx="1391262" cy="365536"/>
          </a:xfrm>
          <a:prstGeom prst="rect">
            <a:avLst/>
          </a:prstGeom>
        </p:spPr>
      </p:pic>
      <p:pic>
        <p:nvPicPr>
          <p:cNvPr id="9" name="Picture 8">
            <a:extLst>
              <a:ext uri="{FF2B5EF4-FFF2-40B4-BE49-F238E27FC236}">
                <a16:creationId xmlns:a16="http://schemas.microsoft.com/office/drawing/2014/main" id="{534609CA-0BE7-4337-9EEE-777241A2ED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487" y="5932968"/>
            <a:ext cx="374904" cy="352388"/>
          </a:xfrm>
          <a:prstGeom prst="rect">
            <a:avLst/>
          </a:prstGeom>
        </p:spPr>
      </p:pic>
    </p:spTree>
    <p:extLst>
      <p:ext uri="{BB962C8B-B14F-4D97-AF65-F5344CB8AC3E}">
        <p14:creationId xmlns:p14="http://schemas.microsoft.com/office/powerpoint/2010/main" val="3567292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ctr" defTabSz="914400" rtl="0" eaLnBrk="1" latinLnBrk="0" hangingPunct="1">
        <a:lnSpc>
          <a:spcPct val="90000"/>
        </a:lnSpc>
        <a:spcBef>
          <a:spcPct val="0"/>
        </a:spcBef>
        <a:buNone/>
        <a:defRPr sz="36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lang="en-US" sz="2800" kern="1200" smtClean="0">
          <a:solidFill>
            <a:schemeClr val="tx1"/>
          </a:solidFill>
          <a:latin typeface="+mn-lt"/>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jill.hall@vonbriesen.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2FDC-41E5-4ACF-A278-AE0D57E5D564}"/>
              </a:ext>
            </a:extLst>
          </p:cNvPr>
          <p:cNvSpPr>
            <a:spLocks noGrp="1"/>
          </p:cNvSpPr>
          <p:nvPr>
            <p:ph type="ctrTitle"/>
          </p:nvPr>
        </p:nvSpPr>
        <p:spPr>
          <a:xfrm>
            <a:off x="1133061" y="1938130"/>
            <a:ext cx="6599582" cy="1977888"/>
          </a:xfrm>
        </p:spPr>
        <p:txBody>
          <a:bodyPr>
            <a:normAutofit/>
          </a:bodyPr>
          <a:lstStyle/>
          <a:p>
            <a:pPr algn="l">
              <a:lnSpc>
                <a:spcPct val="100000"/>
              </a:lnSpc>
            </a:pPr>
            <a:r>
              <a:rPr lang="en-US" sz="3200" dirty="0"/>
              <a:t>Private Foundations – </a:t>
            </a:r>
            <a:br>
              <a:rPr lang="en-US" sz="3200" dirty="0"/>
            </a:br>
            <a:r>
              <a:rPr lang="en-US" sz="3200" dirty="0"/>
              <a:t>Excess Business Holdings &amp; </a:t>
            </a:r>
            <a:br>
              <a:rPr lang="en-US" sz="3200" dirty="0"/>
            </a:br>
            <a:r>
              <a:rPr lang="en-US" sz="3200" dirty="0"/>
              <a:t>the Philanthropic Enterprise Act </a:t>
            </a:r>
            <a:endParaRPr lang="en-US" sz="3600" dirty="0"/>
          </a:p>
        </p:txBody>
      </p:sp>
      <p:sp>
        <p:nvSpPr>
          <p:cNvPr id="3" name="Subtitle 2">
            <a:extLst>
              <a:ext uri="{FF2B5EF4-FFF2-40B4-BE49-F238E27FC236}">
                <a16:creationId xmlns:a16="http://schemas.microsoft.com/office/drawing/2014/main" id="{20534AB4-1633-48F4-BE98-DD0E826E54E0}"/>
              </a:ext>
            </a:extLst>
          </p:cNvPr>
          <p:cNvSpPr>
            <a:spLocks noGrp="1"/>
          </p:cNvSpPr>
          <p:nvPr>
            <p:ph type="subTitle" idx="1"/>
          </p:nvPr>
        </p:nvSpPr>
        <p:spPr>
          <a:xfrm>
            <a:off x="1133060" y="4293705"/>
            <a:ext cx="6599583" cy="1520687"/>
          </a:xfrm>
        </p:spPr>
        <p:txBody>
          <a:bodyPr/>
          <a:lstStyle/>
          <a:p>
            <a:pPr algn="l">
              <a:lnSpc>
                <a:spcPct val="100000"/>
              </a:lnSpc>
              <a:spcBef>
                <a:spcPts val="600"/>
              </a:spcBef>
            </a:pPr>
            <a:r>
              <a:rPr lang="en-US" sz="2000" dirty="0"/>
              <a:t>September 12, 2024</a:t>
            </a:r>
          </a:p>
          <a:p>
            <a:pPr algn="l">
              <a:lnSpc>
                <a:spcPct val="100000"/>
              </a:lnSpc>
              <a:spcBef>
                <a:spcPts val="600"/>
              </a:spcBef>
            </a:pPr>
            <a:endParaRPr lang="en-US" dirty="0"/>
          </a:p>
          <a:p>
            <a:pPr algn="l">
              <a:lnSpc>
                <a:spcPct val="100000"/>
              </a:lnSpc>
              <a:spcBef>
                <a:spcPts val="600"/>
              </a:spcBef>
            </a:pPr>
            <a:r>
              <a:rPr lang="en-US" sz="2800" dirty="0"/>
              <a:t>Thomas W. Moniz</a:t>
            </a:r>
            <a:endParaRPr lang="en-US" sz="3200" dirty="0"/>
          </a:p>
        </p:txBody>
      </p:sp>
      <p:sp>
        <p:nvSpPr>
          <p:cNvPr id="4" name="Title 1">
            <a:extLst>
              <a:ext uri="{FF2B5EF4-FFF2-40B4-BE49-F238E27FC236}">
                <a16:creationId xmlns:a16="http://schemas.microsoft.com/office/drawing/2014/main" id="{C6DE7FF7-DB5F-4599-AFF1-AFEF6FDF440F}"/>
              </a:ext>
            </a:extLst>
          </p:cNvPr>
          <p:cNvSpPr txBox="1">
            <a:spLocks/>
          </p:cNvSpPr>
          <p:nvPr/>
        </p:nvSpPr>
        <p:spPr>
          <a:xfrm>
            <a:off x="1133060" y="1560443"/>
            <a:ext cx="6599583" cy="6062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US" sz="4500" b="1" kern="1200" dirty="0">
                <a:solidFill>
                  <a:schemeClr val="tx1"/>
                </a:solidFill>
                <a:latin typeface="+mn-lt"/>
                <a:ea typeface="+mj-ea"/>
                <a:cs typeface="+mj-cs"/>
              </a:defRPr>
            </a:lvl1pPr>
          </a:lstStyle>
          <a:p>
            <a:pPr algn="l">
              <a:lnSpc>
                <a:spcPct val="100000"/>
              </a:lnSpc>
            </a:pPr>
            <a:r>
              <a:rPr lang="en-US" sz="2400" i="1" dirty="0">
                <a:solidFill>
                  <a:schemeClr val="bg1"/>
                </a:solidFill>
              </a:rPr>
              <a:t>Fox Valley Estate Planning Council</a:t>
            </a:r>
            <a:endParaRPr lang="en-US" sz="3200" dirty="0">
              <a:solidFill>
                <a:schemeClr val="bg1"/>
              </a:solidFill>
            </a:endParaRPr>
          </a:p>
        </p:txBody>
      </p:sp>
    </p:spTree>
    <p:extLst>
      <p:ext uri="{BB962C8B-B14F-4D97-AF65-F5344CB8AC3E}">
        <p14:creationId xmlns:p14="http://schemas.microsoft.com/office/powerpoint/2010/main" val="189929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p:txBody>
          <a:bodyPr/>
          <a:lstStyle/>
          <a:p>
            <a:pPr marL="0" lvl="0" indent="0">
              <a:spcBef>
                <a:spcPts val="2400"/>
              </a:spcBef>
              <a:buNone/>
            </a:pPr>
            <a:r>
              <a:rPr lang="en-US" sz="2800" u="sng" dirty="0"/>
              <a:t>Test:</a:t>
            </a:r>
          </a:p>
          <a:p>
            <a:pPr marL="685800" indent="-396875">
              <a:spcBef>
                <a:spcPts val="2400"/>
              </a:spcBef>
            </a:pPr>
            <a:r>
              <a:rPr lang="en-US" sz="2800" dirty="0"/>
              <a:t>Exclusive Ownership Requirement</a:t>
            </a:r>
          </a:p>
          <a:p>
            <a:pPr marL="685800" indent="-396875">
              <a:spcBef>
                <a:spcPts val="2400"/>
              </a:spcBef>
            </a:pPr>
            <a:r>
              <a:rPr lang="en-US" sz="2800" dirty="0"/>
              <a:t>All Profits to Charity Distribution Requirement</a:t>
            </a:r>
          </a:p>
          <a:p>
            <a:pPr marL="685800" indent="-396875">
              <a:spcBef>
                <a:spcPts val="2400"/>
              </a:spcBef>
            </a:pPr>
            <a:r>
              <a:rPr lang="en-US" sz="2800" dirty="0"/>
              <a:t>Independent Operation Requirement</a:t>
            </a:r>
          </a:p>
        </p:txBody>
      </p:sp>
      <p:sp>
        <p:nvSpPr>
          <p:cNvPr id="4" name="Slide Number Placeholder 3">
            <a:extLst>
              <a:ext uri="{FF2B5EF4-FFF2-40B4-BE49-F238E27FC236}">
                <a16:creationId xmlns:a16="http://schemas.microsoft.com/office/drawing/2014/main" id="{16051768-9995-4CBD-A123-68C674B5C3E2}"/>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10</a:t>
            </a:fld>
            <a:endParaRPr lang="en-US" sz="1400" dirty="0"/>
          </a:p>
        </p:txBody>
      </p:sp>
      <p:sp>
        <p:nvSpPr>
          <p:cNvPr id="5" name="Slide Number Placeholder 5">
            <a:extLst>
              <a:ext uri="{FF2B5EF4-FFF2-40B4-BE49-F238E27FC236}">
                <a16:creationId xmlns:a16="http://schemas.microsoft.com/office/drawing/2014/main" id="{E55C6CE8-19B4-4263-84BF-FD4E9EABB584}"/>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10</a:t>
            </a:fld>
            <a:endParaRPr lang="en-US" dirty="0"/>
          </a:p>
        </p:txBody>
      </p:sp>
    </p:spTree>
    <p:extLst>
      <p:ext uri="{BB962C8B-B14F-4D97-AF65-F5344CB8AC3E}">
        <p14:creationId xmlns:p14="http://schemas.microsoft.com/office/powerpoint/2010/main" val="169964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815" y="1878496"/>
            <a:ext cx="7886372" cy="4430856"/>
          </a:xfrm>
        </p:spPr>
        <p:txBody>
          <a:bodyPr>
            <a:noAutofit/>
          </a:bodyPr>
          <a:lstStyle/>
          <a:p>
            <a:pPr marL="0" lvl="0" indent="0">
              <a:buNone/>
            </a:pPr>
            <a:r>
              <a:rPr lang="en-US" sz="2400" u="sng" dirty="0"/>
              <a:t>Exclusive Ownership Requirement:</a:t>
            </a:r>
          </a:p>
          <a:p>
            <a:pPr marL="0" indent="0">
              <a:buNone/>
            </a:pPr>
            <a:r>
              <a:rPr lang="en-US" sz="2400" dirty="0"/>
              <a:t>(2) Ownership.—The requirements of this paragraph are met if—</a:t>
            </a:r>
          </a:p>
          <a:p>
            <a:pPr marL="457200" indent="0">
              <a:buNone/>
            </a:pPr>
            <a:r>
              <a:rPr lang="en-US" sz="2400" dirty="0"/>
              <a:t>(A) 100 percent of the voting stock in the business enterprise is held by the private foundation at all times during the taxable year, and</a:t>
            </a:r>
          </a:p>
          <a:p>
            <a:pPr marL="457200" indent="0">
              <a:buNone/>
            </a:pPr>
            <a:r>
              <a:rPr lang="en-US" sz="2400" dirty="0"/>
              <a:t>(B) all the private foundation’s ownership interests in the business enterprise were acquired by means other than by purchase.</a:t>
            </a:r>
          </a:p>
        </p:txBody>
      </p:sp>
      <p:sp>
        <p:nvSpPr>
          <p:cNvPr id="4" name="Slide Number Placeholder 3">
            <a:extLst>
              <a:ext uri="{FF2B5EF4-FFF2-40B4-BE49-F238E27FC236}">
                <a16:creationId xmlns:a16="http://schemas.microsoft.com/office/drawing/2014/main" id="{2AC31111-35EE-43E9-8E3F-47E1AE4BBD8C}"/>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11</a:t>
            </a:fld>
            <a:endParaRPr lang="en-US" sz="1400" dirty="0"/>
          </a:p>
        </p:txBody>
      </p:sp>
      <p:sp>
        <p:nvSpPr>
          <p:cNvPr id="5" name="Slide Number Placeholder 5">
            <a:extLst>
              <a:ext uri="{FF2B5EF4-FFF2-40B4-BE49-F238E27FC236}">
                <a16:creationId xmlns:a16="http://schemas.microsoft.com/office/drawing/2014/main" id="{16085212-0797-43CE-9C5A-280A3DFB08D8}"/>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11</a:t>
            </a:fld>
            <a:endParaRPr lang="en-US" dirty="0"/>
          </a:p>
        </p:txBody>
      </p:sp>
    </p:spTree>
    <p:extLst>
      <p:ext uri="{BB962C8B-B14F-4D97-AF65-F5344CB8AC3E}">
        <p14:creationId xmlns:p14="http://schemas.microsoft.com/office/powerpoint/2010/main" val="115038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651" y="1961647"/>
            <a:ext cx="7886700" cy="4139229"/>
          </a:xfrm>
        </p:spPr>
        <p:txBody>
          <a:bodyPr>
            <a:normAutofit/>
          </a:bodyPr>
          <a:lstStyle/>
          <a:p>
            <a:pPr marL="0" lvl="0" indent="0">
              <a:buNone/>
            </a:pPr>
            <a:r>
              <a:rPr lang="en-US" sz="2600" u="sng" dirty="0"/>
              <a:t>All Profits to Charity Distribution Requirement:</a:t>
            </a:r>
          </a:p>
          <a:p>
            <a:pPr marL="0" indent="0">
              <a:buNone/>
            </a:pPr>
            <a:r>
              <a:rPr lang="en-US" sz="2600" dirty="0"/>
              <a:t>(3) All profits to charity.—</a:t>
            </a:r>
          </a:p>
          <a:p>
            <a:pPr marL="457200" indent="0">
              <a:buNone/>
            </a:pPr>
            <a:r>
              <a:rPr lang="en-US" sz="2600" dirty="0"/>
              <a:t>(A) In general.—The requirements of this paragraph are met if the business enterprise, not later than 120 days after the close of the taxable year, distributes an amount equal to its net operating income for such taxable year to the private foundation.</a:t>
            </a:r>
          </a:p>
        </p:txBody>
      </p:sp>
      <p:sp>
        <p:nvSpPr>
          <p:cNvPr id="4" name="Slide Number Placeholder 3">
            <a:extLst>
              <a:ext uri="{FF2B5EF4-FFF2-40B4-BE49-F238E27FC236}">
                <a16:creationId xmlns:a16="http://schemas.microsoft.com/office/drawing/2014/main" id="{A7564491-4966-4BC4-850E-FD25DCF8F23A}"/>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12</a:t>
            </a:fld>
            <a:endParaRPr lang="en-US" sz="1400" dirty="0"/>
          </a:p>
        </p:txBody>
      </p:sp>
      <p:sp>
        <p:nvSpPr>
          <p:cNvPr id="5" name="Slide Number Placeholder 5">
            <a:extLst>
              <a:ext uri="{FF2B5EF4-FFF2-40B4-BE49-F238E27FC236}">
                <a16:creationId xmlns:a16="http://schemas.microsoft.com/office/drawing/2014/main" id="{ED38665F-F0C2-489D-A79F-59C499E237FB}"/>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12</a:t>
            </a:fld>
            <a:endParaRPr lang="en-US" dirty="0"/>
          </a:p>
        </p:txBody>
      </p:sp>
    </p:spTree>
    <p:extLst>
      <p:ext uri="{BB962C8B-B14F-4D97-AF65-F5344CB8AC3E}">
        <p14:creationId xmlns:p14="http://schemas.microsoft.com/office/powerpoint/2010/main" val="413240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430824" y="1961647"/>
            <a:ext cx="8282351" cy="4276338"/>
          </a:xfrm>
        </p:spPr>
        <p:txBody>
          <a:bodyPr>
            <a:noAutofit/>
          </a:bodyPr>
          <a:lstStyle/>
          <a:p>
            <a:pPr marL="228600" indent="0">
              <a:spcBef>
                <a:spcPts val="1200"/>
              </a:spcBef>
              <a:buNone/>
            </a:pPr>
            <a:r>
              <a:rPr lang="en-US" sz="2200" dirty="0"/>
              <a:t>(B) Net operating income.</a:t>
            </a:r>
            <a:r>
              <a:rPr lang="en-US" sz="2000" dirty="0"/>
              <a:t>—</a:t>
            </a:r>
            <a:r>
              <a:rPr lang="en-US" sz="2200" dirty="0"/>
              <a:t>For purposes of this paragraph, the net operating income of any business enterprise for any taxable year is an amount equal to the gross income of the business enterprise for the taxable year, reduced by the sum of</a:t>
            </a:r>
            <a:r>
              <a:rPr lang="en-US" sz="2000" dirty="0"/>
              <a:t>—</a:t>
            </a:r>
            <a:endParaRPr lang="en-US" sz="2200" dirty="0"/>
          </a:p>
          <a:p>
            <a:pPr marL="576263" indent="0">
              <a:spcBef>
                <a:spcPts val="1200"/>
              </a:spcBef>
              <a:buNone/>
            </a:pPr>
            <a:r>
              <a:rPr lang="en-US" sz="2200" dirty="0"/>
              <a:t>i. the deductions allowed by chapter 1 for the taxable year which are directly connected with the production of such income,</a:t>
            </a:r>
          </a:p>
          <a:p>
            <a:pPr marL="576263" indent="0">
              <a:spcBef>
                <a:spcPts val="1200"/>
              </a:spcBef>
              <a:buNone/>
            </a:pPr>
            <a:r>
              <a:rPr lang="en-US" sz="2200" dirty="0"/>
              <a:t>ii. the tax imposed by chapter 1 on the business enterprise for the taxable year, and</a:t>
            </a:r>
          </a:p>
          <a:p>
            <a:pPr marL="576263" indent="0">
              <a:spcBef>
                <a:spcPts val="1200"/>
              </a:spcBef>
              <a:buNone/>
            </a:pPr>
            <a:r>
              <a:rPr lang="en-US" sz="2200" dirty="0"/>
              <a:t>iii. an amount for a reasonable reserve for working capital and other business needs of the business enterprise.</a:t>
            </a:r>
          </a:p>
        </p:txBody>
      </p:sp>
      <p:sp>
        <p:nvSpPr>
          <p:cNvPr id="4" name="Slide Number Placeholder 3">
            <a:extLst>
              <a:ext uri="{FF2B5EF4-FFF2-40B4-BE49-F238E27FC236}">
                <a16:creationId xmlns:a16="http://schemas.microsoft.com/office/drawing/2014/main" id="{0B902D7E-912C-41BE-BF7C-F312C6A979EC}"/>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13</a:t>
            </a:fld>
            <a:endParaRPr lang="en-US" sz="1400" dirty="0"/>
          </a:p>
        </p:txBody>
      </p:sp>
      <p:sp>
        <p:nvSpPr>
          <p:cNvPr id="5" name="Slide Number Placeholder 5">
            <a:extLst>
              <a:ext uri="{FF2B5EF4-FFF2-40B4-BE49-F238E27FC236}">
                <a16:creationId xmlns:a16="http://schemas.microsoft.com/office/drawing/2014/main" id="{2896559E-7ABF-4C16-A938-C53FE3F20095}"/>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13</a:t>
            </a:fld>
            <a:endParaRPr lang="en-US" dirty="0"/>
          </a:p>
        </p:txBody>
      </p:sp>
    </p:spTree>
    <p:extLst>
      <p:ext uri="{BB962C8B-B14F-4D97-AF65-F5344CB8AC3E}">
        <p14:creationId xmlns:p14="http://schemas.microsoft.com/office/powerpoint/2010/main" val="273350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537955" y="1851087"/>
            <a:ext cx="8068090" cy="4311174"/>
          </a:xfrm>
        </p:spPr>
        <p:txBody>
          <a:bodyPr>
            <a:noAutofit/>
          </a:bodyPr>
          <a:lstStyle/>
          <a:p>
            <a:pPr marL="0" lvl="0" indent="0">
              <a:buNone/>
            </a:pPr>
            <a:r>
              <a:rPr lang="en-US" sz="2400" u="sng" dirty="0"/>
              <a:t>Independent Operation Requirement:</a:t>
            </a:r>
          </a:p>
          <a:p>
            <a:pPr marL="0" indent="0">
              <a:buNone/>
            </a:pPr>
            <a:r>
              <a:rPr lang="en-US" sz="2400" dirty="0"/>
              <a:t>(4) Independent operation.—The requirements of this paragraph are met if, at all times during the taxable year—</a:t>
            </a:r>
          </a:p>
          <a:p>
            <a:pPr marL="457200" indent="0">
              <a:buNone/>
            </a:pPr>
            <a:r>
              <a:rPr lang="en-US" sz="2400" dirty="0"/>
              <a:t>(A) no substantial contributor (as defined in section 4958(c)(3)(C)) to the private foundation or family member (as determined under section 4958(f)(4)) of such a contributor is a director, officer, trustee, manager, employee, or contractor of the business enterprise (or an individual having powers or responsibilities similar to any of the foregoing), </a:t>
            </a:r>
          </a:p>
        </p:txBody>
      </p:sp>
      <p:sp>
        <p:nvSpPr>
          <p:cNvPr id="4" name="Slide Number Placeholder 3">
            <a:extLst>
              <a:ext uri="{FF2B5EF4-FFF2-40B4-BE49-F238E27FC236}">
                <a16:creationId xmlns:a16="http://schemas.microsoft.com/office/drawing/2014/main" id="{E611DF50-2512-43A8-8549-931DB8321DE8}"/>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14</a:t>
            </a:fld>
            <a:endParaRPr lang="en-US" sz="1400" dirty="0"/>
          </a:p>
        </p:txBody>
      </p:sp>
      <p:sp>
        <p:nvSpPr>
          <p:cNvPr id="5" name="Slide Number Placeholder 5">
            <a:extLst>
              <a:ext uri="{FF2B5EF4-FFF2-40B4-BE49-F238E27FC236}">
                <a16:creationId xmlns:a16="http://schemas.microsoft.com/office/drawing/2014/main" id="{AA5D171F-2893-4F28-A9F8-21D22FF5D78E}"/>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14</a:t>
            </a:fld>
            <a:endParaRPr lang="en-US" dirty="0"/>
          </a:p>
        </p:txBody>
      </p:sp>
    </p:spTree>
    <p:extLst>
      <p:ext uri="{BB962C8B-B14F-4D97-AF65-F5344CB8AC3E}">
        <p14:creationId xmlns:p14="http://schemas.microsoft.com/office/powerpoint/2010/main" val="4190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547976" y="1893356"/>
            <a:ext cx="8048047" cy="4234069"/>
          </a:xfrm>
        </p:spPr>
        <p:txBody>
          <a:bodyPr>
            <a:noAutofit/>
          </a:bodyPr>
          <a:lstStyle/>
          <a:p>
            <a:pPr marL="0" lvl="0" indent="0">
              <a:spcBef>
                <a:spcPts val="1200"/>
              </a:spcBef>
              <a:buNone/>
            </a:pPr>
            <a:r>
              <a:rPr lang="en-US" u="sng" dirty="0"/>
              <a:t>Independent Operation Requirement (continued):</a:t>
            </a:r>
          </a:p>
          <a:p>
            <a:pPr marL="228600" indent="0">
              <a:spcBef>
                <a:spcPts val="1200"/>
              </a:spcBef>
              <a:buNone/>
            </a:pPr>
            <a:r>
              <a:rPr lang="en-US" sz="2200" dirty="0"/>
              <a:t>(B) at least a majority of the board of directors of the private foundation are persons who are not</a:t>
            </a:r>
            <a:r>
              <a:rPr lang="en-US" sz="2000" dirty="0"/>
              <a:t>—</a:t>
            </a:r>
            <a:endParaRPr lang="en-US" sz="2200" dirty="0"/>
          </a:p>
          <a:p>
            <a:pPr marL="685800" indent="0">
              <a:spcBef>
                <a:spcPts val="1200"/>
              </a:spcBef>
              <a:buNone/>
            </a:pPr>
            <a:r>
              <a:rPr lang="en-US" sz="2200" dirty="0"/>
              <a:t>(</a:t>
            </a:r>
            <a:r>
              <a:rPr lang="en-US" sz="2200" dirty="0" err="1"/>
              <a:t>i</a:t>
            </a:r>
            <a:r>
              <a:rPr lang="en-US" sz="2200" dirty="0"/>
              <a:t>) directors or officers of the business enterprise, or</a:t>
            </a:r>
          </a:p>
          <a:p>
            <a:pPr marL="685800" indent="0">
              <a:spcBef>
                <a:spcPts val="1200"/>
              </a:spcBef>
              <a:buNone/>
            </a:pPr>
            <a:r>
              <a:rPr lang="en-US" sz="2200" dirty="0"/>
              <a:t>(ii) family members (as so determined) of a substantial contributor (as so defined) to the private foundation, and</a:t>
            </a:r>
          </a:p>
          <a:p>
            <a:pPr marL="228600" indent="0">
              <a:spcBef>
                <a:spcPts val="1200"/>
              </a:spcBef>
              <a:buNone/>
            </a:pPr>
            <a:r>
              <a:rPr lang="en-US" sz="2200" dirty="0"/>
              <a:t>(C) there is no loan outstanding from the business enterprise to a substantial contributor (as so defined) to the private foundation or to any family member of such a contributor (as so determined).</a:t>
            </a:r>
          </a:p>
        </p:txBody>
      </p:sp>
      <p:sp>
        <p:nvSpPr>
          <p:cNvPr id="4" name="Slide Number Placeholder 3">
            <a:extLst>
              <a:ext uri="{FF2B5EF4-FFF2-40B4-BE49-F238E27FC236}">
                <a16:creationId xmlns:a16="http://schemas.microsoft.com/office/drawing/2014/main" id="{4997D74E-0BDD-49FC-837A-18F0CDEAFBC8}"/>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15</a:t>
            </a:fld>
            <a:endParaRPr lang="en-US" sz="1400" dirty="0"/>
          </a:p>
        </p:txBody>
      </p:sp>
      <p:sp>
        <p:nvSpPr>
          <p:cNvPr id="5" name="Slide Number Placeholder 5">
            <a:extLst>
              <a:ext uri="{FF2B5EF4-FFF2-40B4-BE49-F238E27FC236}">
                <a16:creationId xmlns:a16="http://schemas.microsoft.com/office/drawing/2014/main" id="{5F587024-5B8A-42B6-9809-3068958C1A49}"/>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15</a:t>
            </a:fld>
            <a:endParaRPr lang="en-US" dirty="0"/>
          </a:p>
        </p:txBody>
      </p:sp>
    </p:spTree>
    <p:extLst>
      <p:ext uri="{BB962C8B-B14F-4D97-AF65-F5344CB8AC3E}">
        <p14:creationId xmlns:p14="http://schemas.microsoft.com/office/powerpoint/2010/main" val="95353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01707"/>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814" y="1808922"/>
            <a:ext cx="7886372" cy="4500430"/>
          </a:xfrm>
        </p:spPr>
        <p:txBody>
          <a:bodyPr>
            <a:noAutofit/>
          </a:bodyPr>
          <a:lstStyle/>
          <a:p>
            <a:pPr marL="0" lvl="0" indent="0">
              <a:buNone/>
            </a:pPr>
            <a:r>
              <a:rPr lang="en-US" u="sng" dirty="0"/>
              <a:t>Application:</a:t>
            </a:r>
          </a:p>
          <a:p>
            <a:pPr marL="0" indent="0">
              <a:buNone/>
            </a:pPr>
            <a:r>
              <a:rPr lang="en-US" sz="2200" dirty="0"/>
              <a:t>(5) Certain deemed private foundations excluded. This subsection shall not apply to:</a:t>
            </a:r>
          </a:p>
          <a:p>
            <a:pPr marL="457200" indent="0">
              <a:buNone/>
            </a:pPr>
            <a:r>
              <a:rPr lang="en-US" sz="2200" dirty="0"/>
              <a:t>(A) any fund or organization treated as a private foundation for purposes of this section by reason of subsection (e) or (f),</a:t>
            </a:r>
          </a:p>
          <a:p>
            <a:pPr marL="457200" indent="0">
              <a:buNone/>
            </a:pPr>
            <a:r>
              <a:rPr lang="en-US" sz="2200" dirty="0"/>
              <a:t>(B) any trust described in section 4947(a)(1) (relating to charitable trusts), and</a:t>
            </a:r>
          </a:p>
          <a:p>
            <a:pPr marL="457200" indent="0">
              <a:buNone/>
            </a:pPr>
            <a:r>
              <a:rPr lang="en-US" sz="2200" dirty="0"/>
              <a:t>(C) any trust described in section 4947(a)(2) (relating to split-interest trusts).”</a:t>
            </a:r>
          </a:p>
        </p:txBody>
      </p:sp>
      <p:sp>
        <p:nvSpPr>
          <p:cNvPr id="4" name="Slide Number Placeholder 3">
            <a:extLst>
              <a:ext uri="{FF2B5EF4-FFF2-40B4-BE49-F238E27FC236}">
                <a16:creationId xmlns:a16="http://schemas.microsoft.com/office/drawing/2014/main" id="{4B5B36CF-8562-4519-AF8B-400AF4AB6C47}"/>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16</a:t>
            </a:fld>
            <a:endParaRPr lang="en-US" sz="1400" dirty="0"/>
          </a:p>
        </p:txBody>
      </p:sp>
      <p:sp>
        <p:nvSpPr>
          <p:cNvPr id="5" name="Slide Number Placeholder 5">
            <a:extLst>
              <a:ext uri="{FF2B5EF4-FFF2-40B4-BE49-F238E27FC236}">
                <a16:creationId xmlns:a16="http://schemas.microsoft.com/office/drawing/2014/main" id="{DB628F8B-16FC-4A4B-9369-89D25C8AD650}"/>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16</a:t>
            </a:fld>
            <a:endParaRPr lang="en-US" dirty="0"/>
          </a:p>
        </p:txBody>
      </p:sp>
    </p:spTree>
    <p:extLst>
      <p:ext uri="{BB962C8B-B14F-4D97-AF65-F5344CB8AC3E}">
        <p14:creationId xmlns:p14="http://schemas.microsoft.com/office/powerpoint/2010/main" val="75648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503168" y="934714"/>
            <a:ext cx="8137663" cy="800100"/>
          </a:xfrm>
        </p:spPr>
        <p:txBody>
          <a:bodyPr>
            <a:noAutofit/>
          </a:bodyPr>
          <a:lstStyle/>
          <a:p>
            <a:r>
              <a:rPr lang="en-US" sz="2800" u="sng" dirty="0"/>
              <a:t>Planning Opportunities for Business Owners</a:t>
            </a:r>
            <a:endParaRPr lang="en-US" sz="2800"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649" y="1887539"/>
            <a:ext cx="7886700" cy="4321156"/>
          </a:xfrm>
        </p:spPr>
        <p:txBody>
          <a:bodyPr>
            <a:noAutofit/>
          </a:bodyPr>
          <a:lstStyle/>
          <a:p>
            <a:r>
              <a:rPr lang="en-US" sz="2600" dirty="0"/>
              <a:t>Ongoing charitable gift with business profits</a:t>
            </a:r>
          </a:p>
          <a:p>
            <a:r>
              <a:rPr lang="en-US" sz="2600" dirty="0"/>
              <a:t>Considerations</a:t>
            </a:r>
          </a:p>
          <a:p>
            <a:pPr lvl="1"/>
            <a:r>
              <a:rPr lang="en-US" dirty="0"/>
              <a:t>Do you own the entire voting interest of the business?</a:t>
            </a:r>
          </a:p>
          <a:p>
            <a:pPr lvl="1"/>
            <a:r>
              <a:rPr lang="en-US" dirty="0"/>
              <a:t>Are you ready to give up control/employment?</a:t>
            </a:r>
          </a:p>
          <a:p>
            <a:pPr lvl="1"/>
            <a:r>
              <a:rPr lang="en-US" dirty="0"/>
              <a:t>Are you ready to give up profits?</a:t>
            </a:r>
          </a:p>
          <a:p>
            <a:pPr lvl="1"/>
            <a:r>
              <a:rPr lang="en-US" dirty="0"/>
              <a:t>Do you have individuals who could serve as directors of the foundation and the business?</a:t>
            </a:r>
          </a:p>
        </p:txBody>
      </p:sp>
      <p:sp>
        <p:nvSpPr>
          <p:cNvPr id="4" name="Slide Number Placeholder 3">
            <a:extLst>
              <a:ext uri="{FF2B5EF4-FFF2-40B4-BE49-F238E27FC236}">
                <a16:creationId xmlns:a16="http://schemas.microsoft.com/office/drawing/2014/main" id="{434623ED-8B88-43A4-AB23-4B19069150BF}"/>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17</a:t>
            </a:fld>
            <a:endParaRPr lang="en-US" sz="1400" dirty="0"/>
          </a:p>
        </p:txBody>
      </p:sp>
      <p:sp>
        <p:nvSpPr>
          <p:cNvPr id="5" name="Slide Number Placeholder 5">
            <a:extLst>
              <a:ext uri="{FF2B5EF4-FFF2-40B4-BE49-F238E27FC236}">
                <a16:creationId xmlns:a16="http://schemas.microsoft.com/office/drawing/2014/main" id="{3814EE41-39A7-4313-A1AA-FA4D70BF0383}"/>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17</a:t>
            </a:fld>
            <a:endParaRPr lang="en-US" dirty="0"/>
          </a:p>
        </p:txBody>
      </p:sp>
    </p:spTree>
    <p:extLst>
      <p:ext uri="{BB962C8B-B14F-4D97-AF65-F5344CB8AC3E}">
        <p14:creationId xmlns:p14="http://schemas.microsoft.com/office/powerpoint/2010/main" val="46790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557833" y="872800"/>
            <a:ext cx="8028333" cy="800100"/>
          </a:xfrm>
        </p:spPr>
        <p:txBody>
          <a:bodyPr>
            <a:noAutofit/>
          </a:bodyPr>
          <a:lstStyle/>
          <a:p>
            <a:r>
              <a:rPr lang="en-US" sz="2800" u="sng" dirty="0"/>
              <a:t>Planning Opportunities for Business Owners </a:t>
            </a:r>
            <a:endParaRPr lang="en-US" sz="2800"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p:txBody>
          <a:bodyPr/>
          <a:lstStyle/>
          <a:p>
            <a:r>
              <a:rPr lang="en-US" sz="2600" dirty="0"/>
              <a:t>Considerations (continued)</a:t>
            </a:r>
          </a:p>
          <a:p>
            <a:pPr lvl="1"/>
            <a:r>
              <a:rPr lang="en-US" dirty="0"/>
              <a:t>Are there arrangements between the business and you, your family and other disqualified persons that violate the independent operation requirement (such as loans)?</a:t>
            </a:r>
          </a:p>
          <a:p>
            <a:pPr lvl="1"/>
            <a:r>
              <a:rPr lang="en-US" dirty="0"/>
              <a:t>Will you need a change in tax status or business structure (such as S </a:t>
            </a:r>
            <a:r>
              <a:rPr lang="en-US" dirty="0" err="1"/>
              <a:t>corp</a:t>
            </a:r>
            <a:r>
              <a:rPr lang="en-US" dirty="0"/>
              <a:t> classification)?</a:t>
            </a:r>
          </a:p>
        </p:txBody>
      </p:sp>
      <p:sp>
        <p:nvSpPr>
          <p:cNvPr id="4" name="Slide Number Placeholder 3">
            <a:extLst>
              <a:ext uri="{FF2B5EF4-FFF2-40B4-BE49-F238E27FC236}">
                <a16:creationId xmlns:a16="http://schemas.microsoft.com/office/drawing/2014/main" id="{1ED93A8A-306E-4538-83C0-B614F6A7E0F8}"/>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18</a:t>
            </a:fld>
            <a:endParaRPr lang="en-US" sz="1400" dirty="0"/>
          </a:p>
        </p:txBody>
      </p:sp>
      <p:sp>
        <p:nvSpPr>
          <p:cNvPr id="5" name="Slide Number Placeholder 5">
            <a:extLst>
              <a:ext uri="{FF2B5EF4-FFF2-40B4-BE49-F238E27FC236}">
                <a16:creationId xmlns:a16="http://schemas.microsoft.com/office/drawing/2014/main" id="{E409349C-011E-487A-B076-5D72F1AF1BAE}"/>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18</a:t>
            </a:fld>
            <a:endParaRPr lang="en-US" dirty="0"/>
          </a:p>
        </p:txBody>
      </p:sp>
    </p:spTree>
    <p:extLst>
      <p:ext uri="{BB962C8B-B14F-4D97-AF65-F5344CB8AC3E}">
        <p14:creationId xmlns:p14="http://schemas.microsoft.com/office/powerpoint/2010/main" val="384409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p:txBody>
          <a:bodyPr>
            <a:noAutofit/>
          </a:bodyPr>
          <a:lstStyle/>
          <a:p>
            <a:r>
              <a:rPr lang="en-US" sz="2800" u="sng" dirty="0"/>
              <a:t>Considerations for Private Foundations</a:t>
            </a:r>
            <a:endParaRPr lang="en-US" sz="2800"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p:txBody>
          <a:bodyPr>
            <a:noAutofit/>
          </a:bodyPr>
          <a:lstStyle/>
          <a:p>
            <a:r>
              <a:rPr lang="en-US" sz="2400" dirty="0"/>
              <a:t>Structure of foundation board</a:t>
            </a:r>
          </a:p>
          <a:p>
            <a:r>
              <a:rPr lang="en-US" sz="2400" dirty="0"/>
              <a:t>Beware violating the Philanthropic Enterprise Act and falling back under the excess business holdings rules</a:t>
            </a:r>
          </a:p>
          <a:p>
            <a:r>
              <a:rPr lang="en-US" sz="2400" dirty="0"/>
              <a:t>Need sufficient liquidity to make 5% annual distribution</a:t>
            </a:r>
          </a:p>
          <a:p>
            <a:r>
              <a:rPr lang="en-US" sz="2400" dirty="0"/>
              <a:t>Can certain passive-income producing activities be carried on more efficiently by the foundation itself (rather than retaining such activities in the business?</a:t>
            </a:r>
          </a:p>
        </p:txBody>
      </p:sp>
      <p:sp>
        <p:nvSpPr>
          <p:cNvPr id="4" name="Slide Number Placeholder 3">
            <a:extLst>
              <a:ext uri="{FF2B5EF4-FFF2-40B4-BE49-F238E27FC236}">
                <a16:creationId xmlns:a16="http://schemas.microsoft.com/office/drawing/2014/main" id="{5A6DB434-9BEE-419B-BAB7-E15BCFF794C9}"/>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19</a:t>
            </a:fld>
            <a:endParaRPr lang="en-US" sz="1400" dirty="0"/>
          </a:p>
        </p:txBody>
      </p:sp>
      <p:sp>
        <p:nvSpPr>
          <p:cNvPr id="5" name="Slide Number Placeholder 5">
            <a:extLst>
              <a:ext uri="{FF2B5EF4-FFF2-40B4-BE49-F238E27FC236}">
                <a16:creationId xmlns:a16="http://schemas.microsoft.com/office/drawing/2014/main" id="{958FA5A7-3FE7-4C17-8DA0-9A9EEBE90260}"/>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19</a:t>
            </a:fld>
            <a:endParaRPr lang="en-US" dirty="0"/>
          </a:p>
        </p:txBody>
      </p:sp>
    </p:spTree>
    <p:extLst>
      <p:ext uri="{BB962C8B-B14F-4D97-AF65-F5344CB8AC3E}">
        <p14:creationId xmlns:p14="http://schemas.microsoft.com/office/powerpoint/2010/main" val="419312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081CD0-1DE1-4928-89E6-B91490C7B314}"/>
              </a:ext>
            </a:extLst>
          </p:cNvPr>
          <p:cNvSpPr txBox="1"/>
          <p:nvPr/>
        </p:nvSpPr>
        <p:spPr>
          <a:xfrm>
            <a:off x="1832653" y="5873151"/>
            <a:ext cx="7241772" cy="400110"/>
          </a:xfrm>
          <a:prstGeom prst="rect">
            <a:avLst/>
          </a:prstGeom>
          <a:noFill/>
        </p:spPr>
        <p:txBody>
          <a:bodyPr wrap="square" rtlCol="0">
            <a:spAutoFit/>
          </a:bodyPr>
          <a:lstStyle/>
          <a:p>
            <a:pPr algn="ctr"/>
            <a:r>
              <a:rPr lang="en-US" sz="2000" b="1" dirty="0"/>
              <a:t>Tom Moniz</a:t>
            </a:r>
            <a:r>
              <a:rPr lang="en-US" b="1" dirty="0"/>
              <a:t> </a:t>
            </a:r>
            <a:r>
              <a:rPr lang="en-US" dirty="0"/>
              <a:t>| </a:t>
            </a:r>
            <a:r>
              <a:rPr lang="en-US" dirty="0">
                <a:solidFill>
                  <a:srgbClr val="E87B1B"/>
                </a:solidFill>
              </a:rPr>
              <a:t>thomas.moniz@vonbriesen.com</a:t>
            </a:r>
            <a:r>
              <a:rPr lang="en-US" b="1" dirty="0"/>
              <a:t> </a:t>
            </a:r>
            <a:r>
              <a:rPr lang="en-US" dirty="0"/>
              <a:t>| 920.232.4856</a:t>
            </a:r>
            <a:endParaRPr lang="en-US" sz="2000" dirty="0"/>
          </a:p>
        </p:txBody>
      </p:sp>
      <p:sp>
        <p:nvSpPr>
          <p:cNvPr id="10" name="Content Placeholder 2">
            <a:extLst>
              <a:ext uri="{FF2B5EF4-FFF2-40B4-BE49-F238E27FC236}">
                <a16:creationId xmlns:a16="http://schemas.microsoft.com/office/drawing/2014/main" id="{D8932531-07C2-483E-9C76-4AECDF6F23CA}"/>
              </a:ext>
            </a:extLst>
          </p:cNvPr>
          <p:cNvSpPr txBox="1">
            <a:spLocks/>
          </p:cNvSpPr>
          <p:nvPr/>
        </p:nvSpPr>
        <p:spPr>
          <a:xfrm>
            <a:off x="1832654" y="1066799"/>
            <a:ext cx="7241772" cy="47702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800"/>
              </a:spcBef>
              <a:buFont typeface="Wingdings" panose="05000000000000000000" pitchFamily="2" charset="2"/>
              <a:buChar char="§"/>
              <a:defRPr lang="en-US" sz="2800" kern="1200">
                <a:solidFill>
                  <a:schemeClr val="tx1"/>
                </a:solidFill>
                <a:latin typeface="+mn-lt"/>
                <a:ea typeface="+mn-ea"/>
                <a:cs typeface="+mn-cs"/>
              </a:defRPr>
            </a:lvl1pPr>
            <a:lvl2pPr marL="685800" indent="-228600" algn="l" defTabSz="914400" rtl="0" eaLnBrk="1" latinLnBrk="0" hangingPunct="1">
              <a:lnSpc>
                <a:spcPct val="100000"/>
              </a:lnSpc>
              <a:spcBef>
                <a:spcPts val="1800"/>
              </a:spcBef>
              <a:buFont typeface="Arial" panose="020B0604020202020204" pitchFamily="34" charset="0"/>
              <a:buChar char="•"/>
              <a:defRPr lang="en-US" sz="2400" kern="1200">
                <a:solidFill>
                  <a:schemeClr val="tx1"/>
                </a:solidFill>
                <a:latin typeface="+mn-lt"/>
                <a:ea typeface="+mn-ea"/>
                <a:cs typeface="+mn-cs"/>
              </a:defRPr>
            </a:lvl2pPr>
            <a:lvl3pPr marL="1143000" indent="-228600" algn="l" defTabSz="914400" rtl="0" eaLnBrk="1" latinLnBrk="0" hangingPunct="1">
              <a:lnSpc>
                <a:spcPct val="100000"/>
              </a:lnSpc>
              <a:spcBef>
                <a:spcPts val="1800"/>
              </a:spcBef>
              <a:buFont typeface="Proxima Nova Light" panose="02000506030000020004" pitchFamily="50" charset="0"/>
              <a:buChar char="−"/>
              <a:defRPr lang="en-US" sz="2000" kern="1200">
                <a:solidFill>
                  <a:schemeClr val="tx1"/>
                </a:solidFill>
                <a:latin typeface="+mn-lt"/>
                <a:ea typeface="+mn-ea"/>
                <a:cs typeface="+mn-cs"/>
              </a:defRPr>
            </a:lvl3pPr>
            <a:lvl4pPr marL="1600200" indent="-228600" algn="l" defTabSz="914400" rtl="0" eaLnBrk="1" latinLnBrk="0" hangingPunct="1">
              <a:lnSpc>
                <a:spcPct val="100000"/>
              </a:lnSpc>
              <a:spcBef>
                <a:spcPts val="1800"/>
              </a:spcBef>
              <a:buFont typeface="Courier New" panose="02070309020205020404" pitchFamily="49" charset="0"/>
              <a:buChar char="o"/>
              <a:defRPr lang="en-US" sz="1800" kern="1200">
                <a:solidFill>
                  <a:schemeClr val="tx1"/>
                </a:solidFill>
                <a:latin typeface="+mn-lt"/>
                <a:ea typeface="+mn-ea"/>
                <a:cs typeface="+mn-cs"/>
              </a:defRPr>
            </a:lvl4pPr>
            <a:lvl5pPr marL="2057400" indent="-228600" algn="l" defTabSz="914400" rtl="0" eaLnBrk="1" latinLnBrk="0" hangingPunct="1">
              <a:lnSpc>
                <a:spcPct val="100000"/>
              </a:lnSpc>
              <a:spcBef>
                <a:spcPts val="1800"/>
              </a:spcBef>
              <a:buFont typeface="Wingdings" panose="05000000000000000000" pitchFamily="2" charset="2"/>
              <a:buChar char="Ø"/>
              <a:defRPr lang="en-U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900" dirty="0"/>
              <a:t>Tom is Chair of von Briesen’s Nonprofit and Tax Exemption Section. He focuses his practice on tax exemption, nonprofit formation and governance, and Benefit Corporations. He also has a significant trust and estate planning and administration practice. Tom’s clients view him as a legacy advisor – using a personal, connected approach to work with clients and their families related to their unique business needs, personal needs and assets in conjunction with their estate plans. Tom especially enjoys working collaboratively and strategically with clients’ other trusted advisors – an approach that he believes adds value now and for successive generations. Tom is active with several nonprofits including Boys &amp; Girls Club of the Tri-County Area, First We Live Foundation, Inc., Envision Greater Fond du Lac, and Oshkosh Area Community Foundation.</a:t>
            </a:r>
          </a:p>
        </p:txBody>
      </p:sp>
      <p:pic>
        <p:nvPicPr>
          <p:cNvPr id="14" name="Picture 13">
            <a:extLst>
              <a:ext uri="{FF2B5EF4-FFF2-40B4-BE49-F238E27FC236}">
                <a16:creationId xmlns:a16="http://schemas.microsoft.com/office/drawing/2014/main" id="{DFAD1A1F-9B2E-45E4-9210-65AF6FC7AEDD}"/>
              </a:ext>
            </a:extLst>
          </p:cNvPr>
          <p:cNvPicPr>
            <a:picLocks noChangeAspect="1"/>
          </p:cNvPicPr>
          <p:nvPr/>
        </p:nvPicPr>
        <p:blipFill rotWithShape="1">
          <a:blip r:embed="rId2">
            <a:extLst>
              <a:ext uri="{28A0092B-C50C-407E-A947-70E740481C1C}">
                <a14:useLocalDpi xmlns:a14="http://schemas.microsoft.com/office/drawing/2010/main" val="0"/>
              </a:ext>
            </a:extLst>
          </a:blip>
          <a:srcRect l="16293" t="3247" r="10899" b="11344"/>
          <a:stretch/>
        </p:blipFill>
        <p:spPr>
          <a:xfrm>
            <a:off x="307545" y="1066799"/>
            <a:ext cx="1437398" cy="1750560"/>
          </a:xfrm>
          <a:prstGeom prst="rect">
            <a:avLst/>
          </a:prstGeom>
        </p:spPr>
      </p:pic>
      <p:sp>
        <p:nvSpPr>
          <p:cNvPr id="6" name="Slide Number Placeholder 5">
            <a:extLst>
              <a:ext uri="{FF2B5EF4-FFF2-40B4-BE49-F238E27FC236}">
                <a16:creationId xmlns:a16="http://schemas.microsoft.com/office/drawing/2014/main" id="{34B38409-D403-450A-B5F4-000BFC42CEA8}"/>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a:t>
            </a:fld>
            <a:endParaRPr lang="en-US" dirty="0"/>
          </a:p>
        </p:txBody>
      </p:sp>
    </p:spTree>
    <p:extLst>
      <p:ext uri="{BB962C8B-B14F-4D97-AF65-F5344CB8AC3E}">
        <p14:creationId xmlns:p14="http://schemas.microsoft.com/office/powerpoint/2010/main" val="273862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p:txBody>
          <a:bodyPr/>
          <a:lstStyle/>
          <a:p>
            <a:r>
              <a:rPr lang="en-US" u="sng" dirty="0"/>
              <a:t>Case Studies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p:txBody>
          <a:bodyPr/>
          <a:lstStyle/>
          <a:p>
            <a:pPr>
              <a:spcBef>
                <a:spcPts val="2400"/>
              </a:spcBef>
            </a:pPr>
            <a:r>
              <a:rPr lang="en-US" sz="2800" dirty="0"/>
              <a:t>Newman’s Own Foundation</a:t>
            </a:r>
          </a:p>
          <a:p>
            <a:pPr>
              <a:spcBef>
                <a:spcPts val="2400"/>
              </a:spcBef>
            </a:pPr>
            <a:r>
              <a:rPr lang="en-US" sz="2800" dirty="0"/>
              <a:t>Other Examples</a:t>
            </a:r>
          </a:p>
        </p:txBody>
      </p:sp>
      <p:sp>
        <p:nvSpPr>
          <p:cNvPr id="4" name="Slide Number Placeholder 3">
            <a:extLst>
              <a:ext uri="{FF2B5EF4-FFF2-40B4-BE49-F238E27FC236}">
                <a16:creationId xmlns:a16="http://schemas.microsoft.com/office/drawing/2014/main" id="{8657DFB4-7822-4913-9EE2-FF95EF223ABF}"/>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20</a:t>
            </a:fld>
            <a:endParaRPr lang="en-US" sz="1400" dirty="0"/>
          </a:p>
        </p:txBody>
      </p:sp>
      <p:sp>
        <p:nvSpPr>
          <p:cNvPr id="5" name="Slide Number Placeholder 5">
            <a:extLst>
              <a:ext uri="{FF2B5EF4-FFF2-40B4-BE49-F238E27FC236}">
                <a16:creationId xmlns:a16="http://schemas.microsoft.com/office/drawing/2014/main" id="{0CAA7BA9-7B66-4F9E-B84A-2F475BCB23DF}"/>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20</a:t>
            </a:fld>
            <a:endParaRPr lang="en-US" dirty="0"/>
          </a:p>
        </p:txBody>
      </p:sp>
    </p:spTree>
    <p:extLst>
      <p:ext uri="{BB962C8B-B14F-4D97-AF65-F5344CB8AC3E}">
        <p14:creationId xmlns:p14="http://schemas.microsoft.com/office/powerpoint/2010/main" val="254771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p:txBody>
          <a:bodyPr/>
          <a:lstStyle/>
          <a:p>
            <a:r>
              <a:rPr lang="en-US" u="sng" dirty="0"/>
              <a:t>Other Alternatives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p:txBody>
          <a:bodyPr/>
          <a:lstStyle/>
          <a:p>
            <a:r>
              <a:rPr lang="en-US" sz="2800" dirty="0"/>
              <a:t>Gift business to public charity</a:t>
            </a:r>
          </a:p>
          <a:p>
            <a:pPr lvl="1" indent="-342900">
              <a:buFont typeface="Courier New" panose="02070309020205020404" pitchFamily="49" charset="0"/>
              <a:buChar char="o"/>
            </a:pPr>
            <a:r>
              <a:rPr lang="en-US" sz="2400" dirty="0"/>
              <a:t>Option of using a single member limited liability company</a:t>
            </a:r>
          </a:p>
          <a:p>
            <a:r>
              <a:rPr lang="en-US" sz="2800" dirty="0"/>
              <a:t>Retain voting stock and gift non-voting stock to private foundation</a:t>
            </a:r>
          </a:p>
          <a:p>
            <a:r>
              <a:rPr lang="en-US" sz="2800" dirty="0"/>
              <a:t>ESOPs</a:t>
            </a:r>
          </a:p>
        </p:txBody>
      </p:sp>
      <p:sp>
        <p:nvSpPr>
          <p:cNvPr id="4" name="Slide Number Placeholder 3">
            <a:extLst>
              <a:ext uri="{FF2B5EF4-FFF2-40B4-BE49-F238E27FC236}">
                <a16:creationId xmlns:a16="http://schemas.microsoft.com/office/drawing/2014/main" id="{00927A18-2EEA-4F4C-AF66-55E9A4335978}"/>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21</a:t>
            </a:fld>
            <a:endParaRPr lang="en-US" sz="1400" dirty="0"/>
          </a:p>
        </p:txBody>
      </p:sp>
      <p:sp>
        <p:nvSpPr>
          <p:cNvPr id="5" name="Slide Number Placeholder 5">
            <a:extLst>
              <a:ext uri="{FF2B5EF4-FFF2-40B4-BE49-F238E27FC236}">
                <a16:creationId xmlns:a16="http://schemas.microsoft.com/office/drawing/2014/main" id="{9251A478-FB52-4564-8594-E925A24A15B4}"/>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21</a:t>
            </a:fld>
            <a:endParaRPr lang="en-US" dirty="0"/>
          </a:p>
        </p:txBody>
      </p:sp>
    </p:spTree>
    <p:extLst>
      <p:ext uri="{BB962C8B-B14F-4D97-AF65-F5344CB8AC3E}">
        <p14:creationId xmlns:p14="http://schemas.microsoft.com/office/powerpoint/2010/main" val="388261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8273ED-B0BB-4909-B139-C487A0A14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 y="1143000"/>
            <a:ext cx="7391400" cy="4927600"/>
          </a:xfrm>
          <a:prstGeom prst="rect">
            <a:avLst/>
          </a:prstGeom>
        </p:spPr>
      </p:pic>
      <p:sp>
        <p:nvSpPr>
          <p:cNvPr id="5" name="Title 1">
            <a:extLst>
              <a:ext uri="{FF2B5EF4-FFF2-40B4-BE49-F238E27FC236}">
                <a16:creationId xmlns:a16="http://schemas.microsoft.com/office/drawing/2014/main" id="{727FB6B8-E01B-48DE-855B-7686CB761250}"/>
              </a:ext>
            </a:extLst>
          </p:cNvPr>
          <p:cNvSpPr>
            <a:spLocks noGrp="1"/>
          </p:cNvSpPr>
          <p:nvPr>
            <p:ph type="title"/>
          </p:nvPr>
        </p:nvSpPr>
        <p:spPr>
          <a:xfrm>
            <a:off x="1238250" y="1651000"/>
            <a:ext cx="3333750" cy="1062990"/>
          </a:xfrm>
        </p:spPr>
        <p:txBody>
          <a:bodyPr>
            <a:normAutofit/>
          </a:bodyPr>
          <a:lstStyle/>
          <a:p>
            <a:pPr algn="l"/>
            <a:r>
              <a:rPr lang="en-US" sz="4000" b="1" dirty="0">
                <a:solidFill>
                  <a:schemeClr val="bg1"/>
                </a:solidFill>
              </a:rPr>
              <a:t>Questions?</a:t>
            </a:r>
          </a:p>
        </p:txBody>
      </p:sp>
      <p:sp>
        <p:nvSpPr>
          <p:cNvPr id="6" name="Slide Number Placeholder 6">
            <a:extLst>
              <a:ext uri="{FF2B5EF4-FFF2-40B4-BE49-F238E27FC236}">
                <a16:creationId xmlns:a16="http://schemas.microsoft.com/office/drawing/2014/main" id="{5C81BA59-993C-4D11-A892-4FE074B7FA3A}"/>
              </a:ext>
            </a:extLst>
          </p:cNvPr>
          <p:cNvSpPr>
            <a:spLocks noGrp="1"/>
          </p:cNvSpPr>
          <p:nvPr>
            <p:ph type="sldNum" sz="quarter" idx="12"/>
          </p:nvPr>
        </p:nvSpPr>
        <p:spPr>
          <a:xfrm>
            <a:off x="7002118" y="5937595"/>
            <a:ext cx="2057400" cy="365125"/>
          </a:xfrm>
        </p:spPr>
        <p:txBody>
          <a:bodyPr/>
          <a:lstStyle/>
          <a:p>
            <a:fld id="{B717E30B-3540-447B-9951-74892DB0BDAD}" type="slidenum">
              <a:rPr lang="en-US" sz="1400" smtClean="0"/>
              <a:pPr/>
              <a:t>22</a:t>
            </a:fld>
            <a:endParaRPr lang="en-US" sz="1400" dirty="0"/>
          </a:p>
        </p:txBody>
      </p:sp>
      <p:sp>
        <p:nvSpPr>
          <p:cNvPr id="7" name="Slide Number Placeholder 5">
            <a:extLst>
              <a:ext uri="{FF2B5EF4-FFF2-40B4-BE49-F238E27FC236}">
                <a16:creationId xmlns:a16="http://schemas.microsoft.com/office/drawing/2014/main" id="{C5A2888A-0AAF-4CCF-BACC-6AE5A337B9D1}"/>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22</a:t>
            </a:fld>
            <a:endParaRPr lang="en-US" dirty="0"/>
          </a:p>
        </p:txBody>
      </p:sp>
    </p:spTree>
    <p:extLst>
      <p:ext uri="{BB962C8B-B14F-4D97-AF65-F5344CB8AC3E}">
        <p14:creationId xmlns:p14="http://schemas.microsoft.com/office/powerpoint/2010/main" val="427256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A28ABA7-F098-47FD-BEBB-C0E1F8F81410}"/>
              </a:ext>
            </a:extLst>
          </p:cNvPr>
          <p:cNvSpPr>
            <a:spLocks noGrp="1"/>
          </p:cNvSpPr>
          <p:nvPr>
            <p:ph idx="1"/>
          </p:nvPr>
        </p:nvSpPr>
        <p:spPr>
          <a:xfrm>
            <a:off x="373584" y="1909765"/>
            <a:ext cx="4688621" cy="3597966"/>
          </a:xfrm>
        </p:spPr>
        <p:txBody>
          <a:bodyPr/>
          <a:lstStyle/>
          <a:p>
            <a:pPr marL="0" indent="0">
              <a:lnSpc>
                <a:spcPct val="110000"/>
              </a:lnSpc>
              <a:buFontTx/>
              <a:buNone/>
            </a:pPr>
            <a:r>
              <a:rPr lang="en-US" sz="2800" dirty="0">
                <a:solidFill>
                  <a:prstClr val="black"/>
                </a:solidFill>
              </a:rPr>
              <a:t>Sign up to receive </a:t>
            </a:r>
          </a:p>
          <a:p>
            <a:pPr marL="0" indent="0">
              <a:lnSpc>
                <a:spcPct val="110000"/>
              </a:lnSpc>
              <a:buFontTx/>
              <a:buNone/>
            </a:pPr>
            <a:r>
              <a:rPr lang="en-US" sz="2800" dirty="0">
                <a:solidFill>
                  <a:prstClr val="black"/>
                </a:solidFill>
              </a:rPr>
              <a:t>von Briesen’s</a:t>
            </a:r>
          </a:p>
          <a:p>
            <a:pPr marL="0" indent="0">
              <a:lnSpc>
                <a:spcPct val="110000"/>
              </a:lnSpc>
              <a:buFontTx/>
              <a:buNone/>
            </a:pPr>
            <a:r>
              <a:rPr lang="en-US" sz="2800" dirty="0">
                <a:solidFill>
                  <a:prstClr val="black"/>
                </a:solidFill>
              </a:rPr>
              <a:t>Law Updates by visiting:</a:t>
            </a:r>
          </a:p>
          <a:p>
            <a:pPr marL="0" indent="0">
              <a:lnSpc>
                <a:spcPct val="110000"/>
              </a:lnSpc>
              <a:buFontTx/>
              <a:buNone/>
            </a:pPr>
            <a:br>
              <a:rPr lang="en-US" sz="2800" kern="0" dirty="0">
                <a:solidFill>
                  <a:prstClr val="black"/>
                </a:solidFill>
              </a:rPr>
            </a:br>
            <a:r>
              <a:rPr lang="en-US" sz="2800" kern="0" dirty="0">
                <a:solidFill>
                  <a:prstClr val="black"/>
                </a:solidFill>
              </a:rPr>
              <a:t>vonbriesen.com/email-sign-up</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A6181-BD9D-4EEB-AAD6-40B54AE96A71}"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8864A17-D44A-460C-B9A6-E123724C28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29" b="21739"/>
          <a:stretch/>
        </p:blipFill>
        <p:spPr>
          <a:xfrm>
            <a:off x="4504184" y="955843"/>
            <a:ext cx="4577672" cy="2976965"/>
          </a:xfrm>
          <a:prstGeom prst="rect">
            <a:avLst/>
          </a:prstGeom>
        </p:spPr>
      </p:pic>
      <p:sp>
        <p:nvSpPr>
          <p:cNvPr id="7" name="Slide Number Placeholder 5">
            <a:extLst>
              <a:ext uri="{FF2B5EF4-FFF2-40B4-BE49-F238E27FC236}">
                <a16:creationId xmlns:a16="http://schemas.microsoft.com/office/drawing/2014/main" id="{6027506A-2055-437E-93A4-B11AE268B7DB}"/>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23</a:t>
            </a:fld>
            <a:endParaRPr lang="en-US" dirty="0"/>
          </a:p>
        </p:txBody>
      </p:sp>
    </p:spTree>
    <p:extLst>
      <p:ext uri="{BB962C8B-B14F-4D97-AF65-F5344CB8AC3E}">
        <p14:creationId xmlns:p14="http://schemas.microsoft.com/office/powerpoint/2010/main" val="377079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95" y="1202543"/>
            <a:ext cx="8034209" cy="699847"/>
          </a:xfrm>
        </p:spPr>
        <p:txBody>
          <a:bodyPr>
            <a:normAutofit/>
          </a:bodyPr>
          <a:lstStyle/>
          <a:p>
            <a:r>
              <a:rPr lang="en-US" sz="3600" dirty="0"/>
              <a:t>Thank you! </a:t>
            </a:r>
          </a:p>
        </p:txBody>
      </p:sp>
      <p:sp>
        <p:nvSpPr>
          <p:cNvPr id="14" name="Rectangle 13">
            <a:extLst>
              <a:ext uri="{FF2B5EF4-FFF2-40B4-BE49-F238E27FC236}">
                <a16:creationId xmlns:a16="http://schemas.microsoft.com/office/drawing/2014/main" id="{608DEDA1-81BB-4F45-B37D-CA3FB238CEB5}"/>
              </a:ext>
            </a:extLst>
          </p:cNvPr>
          <p:cNvSpPr/>
          <p:nvPr/>
        </p:nvSpPr>
        <p:spPr>
          <a:xfrm>
            <a:off x="2191342" y="4701350"/>
            <a:ext cx="4537450" cy="1092607"/>
          </a:xfrm>
          <a:prstGeom prst="rect">
            <a:avLst/>
          </a:prstGeom>
        </p:spPr>
        <p:txBody>
          <a:bodyPr wrap="square">
            <a:spAutoFit/>
          </a:bodyPr>
          <a:lstStyle/>
          <a:p>
            <a:pPr algn="ctr">
              <a:spcBef>
                <a:spcPts val="300"/>
              </a:spcBef>
              <a:defRPr/>
            </a:pPr>
            <a:r>
              <a:rPr lang="en-US" sz="2400" b="1" kern="0" dirty="0"/>
              <a:t>Tom Moniz</a:t>
            </a:r>
          </a:p>
          <a:p>
            <a:pPr algn="ctr">
              <a:spcBef>
                <a:spcPts val="300"/>
              </a:spcBef>
              <a:defRPr/>
            </a:pPr>
            <a:r>
              <a:rPr lang="en-US" kern="0" dirty="0"/>
              <a:t>920.232.4856</a:t>
            </a:r>
          </a:p>
          <a:p>
            <a:pPr algn="ctr">
              <a:spcBef>
                <a:spcPts val="300"/>
              </a:spcBef>
              <a:defRPr/>
            </a:pPr>
            <a:r>
              <a:rPr lang="en-US" kern="0" dirty="0">
                <a:solidFill>
                  <a:schemeClr val="accent2"/>
                </a:solidFill>
                <a:hlinkClick r:id="rId2"/>
              </a:rPr>
              <a:t>thomas.moniz@vonbriesen.com</a:t>
            </a:r>
            <a:r>
              <a:rPr lang="en-US" kern="0" dirty="0">
                <a:solidFill>
                  <a:schemeClr val="accent2"/>
                </a:solidFill>
              </a:rPr>
              <a:t> </a:t>
            </a:r>
            <a:endParaRPr lang="en-US" dirty="0"/>
          </a:p>
        </p:txBody>
      </p:sp>
      <p:pic>
        <p:nvPicPr>
          <p:cNvPr id="9" name="Picture 8">
            <a:extLst>
              <a:ext uri="{FF2B5EF4-FFF2-40B4-BE49-F238E27FC236}">
                <a16:creationId xmlns:a16="http://schemas.microsoft.com/office/drawing/2014/main" id="{283EC6E1-33A3-4CA1-A40F-13E82726FF43}"/>
              </a:ext>
            </a:extLst>
          </p:cNvPr>
          <p:cNvPicPr>
            <a:picLocks noChangeAspect="1"/>
          </p:cNvPicPr>
          <p:nvPr/>
        </p:nvPicPr>
        <p:blipFill rotWithShape="1">
          <a:blip r:embed="rId3">
            <a:extLst>
              <a:ext uri="{28A0092B-C50C-407E-A947-70E740481C1C}">
                <a14:useLocalDpi xmlns:a14="http://schemas.microsoft.com/office/drawing/2010/main" val="0"/>
              </a:ext>
            </a:extLst>
          </a:blip>
          <a:srcRect l="16293" t="3247" r="10899" b="11344"/>
          <a:stretch/>
        </p:blipFill>
        <p:spPr>
          <a:xfrm>
            <a:off x="3559187" y="2125813"/>
            <a:ext cx="2025624" cy="2466941"/>
          </a:xfrm>
          <a:prstGeom prst="rect">
            <a:avLst/>
          </a:prstGeom>
        </p:spPr>
      </p:pic>
      <p:sp>
        <p:nvSpPr>
          <p:cNvPr id="7" name="Slide Number Placeholder 5">
            <a:extLst>
              <a:ext uri="{FF2B5EF4-FFF2-40B4-BE49-F238E27FC236}">
                <a16:creationId xmlns:a16="http://schemas.microsoft.com/office/drawing/2014/main" id="{BFA4D973-E64B-4B7A-A402-D6593B0CE2C9}"/>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24</a:t>
            </a:fld>
            <a:endParaRPr lang="en-US" dirty="0"/>
          </a:p>
        </p:txBody>
      </p:sp>
    </p:spTree>
    <p:extLst>
      <p:ext uri="{BB962C8B-B14F-4D97-AF65-F5344CB8AC3E}">
        <p14:creationId xmlns:p14="http://schemas.microsoft.com/office/powerpoint/2010/main" val="271249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0B7-FAD5-41C2-BA47-2FF94D03DF8A}"/>
              </a:ext>
            </a:extLst>
          </p:cNvPr>
          <p:cNvSpPr>
            <a:spLocks noGrp="1"/>
          </p:cNvSpPr>
          <p:nvPr>
            <p:ph type="title"/>
          </p:nvPr>
        </p:nvSpPr>
        <p:spPr/>
        <p:txBody>
          <a:bodyPr>
            <a:normAutofit/>
          </a:bodyPr>
          <a:lstStyle/>
          <a:p>
            <a:r>
              <a:rPr lang="en-US" sz="3600" u="sng" dirty="0"/>
              <a:t>Agenda</a:t>
            </a:r>
          </a:p>
        </p:txBody>
      </p:sp>
      <p:sp>
        <p:nvSpPr>
          <p:cNvPr id="3" name="Content Placeholder 2">
            <a:extLst>
              <a:ext uri="{FF2B5EF4-FFF2-40B4-BE49-F238E27FC236}">
                <a16:creationId xmlns:a16="http://schemas.microsoft.com/office/drawing/2014/main" id="{CA441B86-6E0E-464D-9403-7610A5BB7F6E}"/>
              </a:ext>
            </a:extLst>
          </p:cNvPr>
          <p:cNvSpPr>
            <a:spLocks noGrp="1"/>
          </p:cNvSpPr>
          <p:nvPr>
            <p:ph idx="1"/>
          </p:nvPr>
        </p:nvSpPr>
        <p:spPr>
          <a:xfrm>
            <a:off x="628650" y="2037522"/>
            <a:ext cx="7886700" cy="3927332"/>
          </a:xfrm>
        </p:spPr>
        <p:txBody>
          <a:bodyPr/>
          <a:lstStyle/>
          <a:p>
            <a:pPr marL="347663" indent="-347663"/>
            <a:r>
              <a:rPr lang="en-US" sz="2800" dirty="0"/>
              <a:t>Excess Business Holdings</a:t>
            </a:r>
          </a:p>
          <a:p>
            <a:pPr marL="347663" indent="-347663"/>
            <a:r>
              <a:rPr lang="en-US" sz="2800" dirty="0"/>
              <a:t>Philanthropic Enterprise Act</a:t>
            </a:r>
          </a:p>
          <a:p>
            <a:pPr lvl="1">
              <a:buFont typeface="Courier New" panose="02070309020205020404" pitchFamily="49" charset="0"/>
              <a:buChar char="o"/>
            </a:pPr>
            <a:r>
              <a:rPr lang="en-US" sz="2400" dirty="0"/>
              <a:t>History	</a:t>
            </a:r>
          </a:p>
          <a:p>
            <a:pPr lvl="1">
              <a:buFont typeface="Courier New" panose="02070309020205020404" pitchFamily="49" charset="0"/>
              <a:buChar char="o"/>
            </a:pPr>
            <a:r>
              <a:rPr lang="en-US" sz="2400" dirty="0"/>
              <a:t>Test – 3 factors</a:t>
            </a:r>
          </a:p>
          <a:p>
            <a:pPr marL="347663" indent="-347663"/>
            <a:r>
              <a:rPr lang="en-US" sz="2800" dirty="0"/>
              <a:t>Planning Considerations</a:t>
            </a:r>
          </a:p>
          <a:p>
            <a:pPr marL="347663" indent="-347663"/>
            <a:r>
              <a:rPr lang="en-US" sz="2800" dirty="0"/>
              <a:t>Case Studies	</a:t>
            </a:r>
          </a:p>
        </p:txBody>
      </p:sp>
      <p:sp>
        <p:nvSpPr>
          <p:cNvPr id="4" name="Slide Number Placeholder 3">
            <a:extLst>
              <a:ext uri="{FF2B5EF4-FFF2-40B4-BE49-F238E27FC236}">
                <a16:creationId xmlns:a16="http://schemas.microsoft.com/office/drawing/2014/main" id="{9A7CBE61-5767-4D30-B096-28107565A713}"/>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3</a:t>
            </a:fld>
            <a:endParaRPr lang="en-US" sz="1400" dirty="0"/>
          </a:p>
        </p:txBody>
      </p:sp>
      <p:sp>
        <p:nvSpPr>
          <p:cNvPr id="5" name="Slide Number Placeholder 5">
            <a:extLst>
              <a:ext uri="{FF2B5EF4-FFF2-40B4-BE49-F238E27FC236}">
                <a16:creationId xmlns:a16="http://schemas.microsoft.com/office/drawing/2014/main" id="{D3AA5A54-0CD3-4AA2-84FF-191DD1680279}"/>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3</a:t>
            </a:fld>
            <a:endParaRPr lang="en-US" dirty="0"/>
          </a:p>
        </p:txBody>
      </p:sp>
    </p:spTree>
    <p:extLst>
      <p:ext uri="{BB962C8B-B14F-4D97-AF65-F5344CB8AC3E}">
        <p14:creationId xmlns:p14="http://schemas.microsoft.com/office/powerpoint/2010/main" val="406127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34D1-5347-488E-9AD2-1658D804F9DC}"/>
              </a:ext>
            </a:extLst>
          </p:cNvPr>
          <p:cNvSpPr>
            <a:spLocks noGrp="1"/>
          </p:cNvSpPr>
          <p:nvPr>
            <p:ph type="title"/>
          </p:nvPr>
        </p:nvSpPr>
        <p:spPr>
          <a:xfrm>
            <a:off x="628651" y="738252"/>
            <a:ext cx="7886700" cy="812290"/>
          </a:xfrm>
        </p:spPr>
        <p:txBody>
          <a:bodyPr/>
          <a:lstStyle/>
          <a:p>
            <a:r>
              <a:rPr lang="en-US" u="sng" dirty="0"/>
              <a:t>History</a:t>
            </a:r>
          </a:p>
        </p:txBody>
      </p:sp>
      <p:sp>
        <p:nvSpPr>
          <p:cNvPr id="3" name="Content Placeholder 2">
            <a:extLst>
              <a:ext uri="{FF2B5EF4-FFF2-40B4-BE49-F238E27FC236}">
                <a16:creationId xmlns:a16="http://schemas.microsoft.com/office/drawing/2014/main" id="{92D963EF-6F77-4602-AF4D-8150B234FFDD}"/>
              </a:ext>
            </a:extLst>
          </p:cNvPr>
          <p:cNvSpPr>
            <a:spLocks noGrp="1"/>
          </p:cNvSpPr>
          <p:nvPr>
            <p:ph idx="1"/>
          </p:nvPr>
        </p:nvSpPr>
        <p:spPr>
          <a:xfrm>
            <a:off x="628649" y="1550542"/>
            <a:ext cx="7886372" cy="4758810"/>
          </a:xfrm>
        </p:spPr>
        <p:txBody>
          <a:bodyPr>
            <a:noAutofit/>
          </a:bodyPr>
          <a:lstStyle/>
          <a:p>
            <a:r>
              <a:rPr lang="en-US" sz="2400" dirty="0"/>
              <a:t>The excess business holdings rules were designed in part to 1) prevent foundations from running businesses to benefit family members, rather than charity, 2) keep foundation managers focused on charitable goals, rather than business operation, and 3) avoid foundation-owned enterprises from holding profit and making minimal distributions to the benefiting foundation.</a:t>
            </a:r>
          </a:p>
          <a:p>
            <a:r>
              <a:rPr lang="en-US" sz="2400" dirty="0"/>
              <a:t>While the excess business holding rules addressed these concerns, the rules also effectively prohibited private foundations from owning substantial interests in business entities.</a:t>
            </a:r>
          </a:p>
        </p:txBody>
      </p:sp>
      <p:sp>
        <p:nvSpPr>
          <p:cNvPr id="4" name="Slide Number Placeholder 3">
            <a:extLst>
              <a:ext uri="{FF2B5EF4-FFF2-40B4-BE49-F238E27FC236}">
                <a16:creationId xmlns:a16="http://schemas.microsoft.com/office/drawing/2014/main" id="{211A3262-1CCD-4499-9E32-7585BBD1D90D}"/>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4</a:t>
            </a:fld>
            <a:endParaRPr lang="en-US" sz="1400" dirty="0"/>
          </a:p>
        </p:txBody>
      </p:sp>
      <p:sp>
        <p:nvSpPr>
          <p:cNvPr id="5" name="Slide Number Placeholder 5">
            <a:extLst>
              <a:ext uri="{FF2B5EF4-FFF2-40B4-BE49-F238E27FC236}">
                <a16:creationId xmlns:a16="http://schemas.microsoft.com/office/drawing/2014/main" id="{22BF21AD-8EB0-4642-82D4-7F4042463A97}"/>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4</a:t>
            </a:fld>
            <a:endParaRPr lang="en-US" dirty="0"/>
          </a:p>
        </p:txBody>
      </p:sp>
    </p:spTree>
    <p:extLst>
      <p:ext uri="{BB962C8B-B14F-4D97-AF65-F5344CB8AC3E}">
        <p14:creationId xmlns:p14="http://schemas.microsoft.com/office/powerpoint/2010/main" val="94711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4"/>
            <a:ext cx="7886700" cy="859957"/>
          </a:xfrm>
        </p:spPr>
        <p:txBody>
          <a:bodyPr>
            <a:normAutofit/>
          </a:bodyPr>
          <a:lstStyle/>
          <a:p>
            <a:r>
              <a:rPr lang="en-US" u="sng" dirty="0"/>
              <a:t>Excess Business Holdings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461295" y="1919896"/>
            <a:ext cx="8324895" cy="4389455"/>
          </a:xfrm>
        </p:spPr>
        <p:txBody>
          <a:bodyPr>
            <a:noAutofit/>
          </a:bodyPr>
          <a:lstStyle/>
          <a:p>
            <a:pPr marL="0" lvl="0" indent="0">
              <a:spcBef>
                <a:spcPts val="1200"/>
              </a:spcBef>
              <a:buNone/>
            </a:pPr>
            <a:r>
              <a:rPr lang="en-US" sz="2400" u="sng" dirty="0"/>
              <a:t>IRC 4943 – Excess Business Holdings Rules</a:t>
            </a:r>
            <a:endParaRPr lang="en-US" sz="2400" dirty="0"/>
          </a:p>
          <a:p>
            <a:pPr marL="576263" lvl="1" indent="-233363">
              <a:spcBef>
                <a:spcPts val="1200"/>
              </a:spcBef>
            </a:pPr>
            <a:r>
              <a:rPr lang="en-US" sz="2200" dirty="0"/>
              <a:t>Limits a private foundation’s ownership of business holdings.</a:t>
            </a:r>
          </a:p>
          <a:p>
            <a:pPr marL="576263" lvl="1" indent="-233363">
              <a:spcBef>
                <a:spcPts val="1200"/>
              </a:spcBef>
            </a:pPr>
            <a:r>
              <a:rPr lang="en-US" sz="2200" dirty="0"/>
              <a:t>Private foundation with excess business holdings is subject to excise tax on its excess business holdings.</a:t>
            </a:r>
          </a:p>
          <a:p>
            <a:pPr marL="0" lvl="0" indent="0">
              <a:spcBef>
                <a:spcPts val="1200"/>
              </a:spcBef>
              <a:buNone/>
            </a:pPr>
            <a:r>
              <a:rPr lang="en-US" sz="2400" u="sng" dirty="0"/>
              <a:t>Purpose of Excess Business Holdings Rules</a:t>
            </a:r>
            <a:endParaRPr lang="en-US" sz="2400" dirty="0"/>
          </a:p>
          <a:p>
            <a:pPr marL="576263" lvl="1" indent="-233363">
              <a:spcBef>
                <a:spcPts val="1200"/>
              </a:spcBef>
            </a:pPr>
            <a:r>
              <a:rPr lang="en-US" sz="2200" dirty="0"/>
              <a:t>Prevent private foundations from being distracted from charitable work.</a:t>
            </a:r>
          </a:p>
          <a:p>
            <a:pPr marL="576263" lvl="1" indent="-233363">
              <a:spcBef>
                <a:spcPts val="1200"/>
              </a:spcBef>
            </a:pPr>
            <a:r>
              <a:rPr lang="en-US" sz="2200" dirty="0"/>
              <a:t>Prevent unfair competition for for-profit businesses.</a:t>
            </a:r>
          </a:p>
          <a:p>
            <a:pPr marL="576263" lvl="1" indent="-233363">
              <a:spcBef>
                <a:spcPts val="1200"/>
              </a:spcBef>
            </a:pPr>
            <a:r>
              <a:rPr lang="en-US" sz="2200" dirty="0"/>
              <a:t>Prevent profits from escaping tax. </a:t>
            </a:r>
          </a:p>
        </p:txBody>
      </p:sp>
      <p:sp>
        <p:nvSpPr>
          <p:cNvPr id="4" name="Slide Number Placeholder 3">
            <a:extLst>
              <a:ext uri="{FF2B5EF4-FFF2-40B4-BE49-F238E27FC236}">
                <a16:creationId xmlns:a16="http://schemas.microsoft.com/office/drawing/2014/main" id="{EA389A92-02EB-4391-BD9A-6F2D5ECA5FC5}"/>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5</a:t>
            </a:fld>
            <a:endParaRPr lang="en-US" sz="1400" dirty="0"/>
          </a:p>
        </p:txBody>
      </p:sp>
      <p:sp>
        <p:nvSpPr>
          <p:cNvPr id="5" name="Slide Number Placeholder 5">
            <a:extLst>
              <a:ext uri="{FF2B5EF4-FFF2-40B4-BE49-F238E27FC236}">
                <a16:creationId xmlns:a16="http://schemas.microsoft.com/office/drawing/2014/main" id="{4E02B4D4-733F-47E6-9981-B65F92C62D11}"/>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5</a:t>
            </a:fld>
            <a:endParaRPr lang="en-US" dirty="0"/>
          </a:p>
        </p:txBody>
      </p:sp>
    </p:spTree>
    <p:extLst>
      <p:ext uri="{BB962C8B-B14F-4D97-AF65-F5344CB8AC3E}">
        <p14:creationId xmlns:p14="http://schemas.microsoft.com/office/powerpoint/2010/main" val="144809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21585"/>
          </a:xfrm>
        </p:spPr>
        <p:txBody>
          <a:bodyPr>
            <a:normAutofit/>
          </a:bodyPr>
          <a:lstStyle/>
          <a:p>
            <a:r>
              <a:rPr lang="en-US" u="sng" dirty="0"/>
              <a:t>Excess Business Holdings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815" y="1898374"/>
            <a:ext cx="7886372" cy="4410978"/>
          </a:xfrm>
        </p:spPr>
        <p:txBody>
          <a:bodyPr>
            <a:noAutofit/>
          </a:bodyPr>
          <a:lstStyle/>
          <a:p>
            <a:pPr marL="0" lvl="0" indent="0">
              <a:buNone/>
            </a:pPr>
            <a:r>
              <a:rPr lang="en-US" sz="2200" u="sng" dirty="0"/>
              <a:t>Test:</a:t>
            </a:r>
            <a:r>
              <a:rPr lang="en-US" sz="2200" dirty="0"/>
              <a:t> The combined holdings of a private foundation and its disqualified persons are limited to 20% of the voting stock of a corporation or 20% of the beneficial interest of a partnership, joint venture, or other unincorporated enterprise.  </a:t>
            </a:r>
          </a:p>
          <a:p>
            <a:pPr marL="0" lvl="0" indent="0">
              <a:buNone/>
            </a:pPr>
            <a:r>
              <a:rPr lang="en-US" sz="2200" dirty="0"/>
              <a:t>A private foundation is generally not counted against the 20% limitation if disqualified persons do not own more than 20% of the voting stock.</a:t>
            </a:r>
          </a:p>
          <a:p>
            <a:pPr marL="0" lvl="0" indent="0">
              <a:buNone/>
            </a:pPr>
            <a:r>
              <a:rPr lang="en-US" sz="2200" dirty="0"/>
              <a:t>Disqualified persons – substantial contributors, foundation managers, 20% owners, family members/spouses of the above, 35% owners, related private foundation, and certain government officials.</a:t>
            </a:r>
          </a:p>
        </p:txBody>
      </p:sp>
      <p:sp>
        <p:nvSpPr>
          <p:cNvPr id="4" name="Slide Number Placeholder 3">
            <a:extLst>
              <a:ext uri="{FF2B5EF4-FFF2-40B4-BE49-F238E27FC236}">
                <a16:creationId xmlns:a16="http://schemas.microsoft.com/office/drawing/2014/main" id="{DC21B4E4-8BD4-4D98-81E5-F74C0224306D}"/>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6</a:t>
            </a:fld>
            <a:endParaRPr lang="en-US" sz="1400" dirty="0"/>
          </a:p>
        </p:txBody>
      </p:sp>
      <p:sp>
        <p:nvSpPr>
          <p:cNvPr id="5" name="Slide Number Placeholder 5">
            <a:extLst>
              <a:ext uri="{FF2B5EF4-FFF2-40B4-BE49-F238E27FC236}">
                <a16:creationId xmlns:a16="http://schemas.microsoft.com/office/drawing/2014/main" id="{E973868A-670E-47D6-A9AE-26041D3F9C25}"/>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6</a:t>
            </a:fld>
            <a:endParaRPr lang="en-US" dirty="0"/>
          </a:p>
        </p:txBody>
      </p:sp>
    </p:spTree>
    <p:extLst>
      <p:ext uri="{BB962C8B-B14F-4D97-AF65-F5344CB8AC3E}">
        <p14:creationId xmlns:p14="http://schemas.microsoft.com/office/powerpoint/2010/main" val="108268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21585"/>
          </a:xfrm>
        </p:spPr>
        <p:txBody>
          <a:bodyPr>
            <a:normAutofit/>
          </a:bodyPr>
          <a:lstStyle/>
          <a:p>
            <a:r>
              <a:rPr lang="en-US" u="sng" dirty="0"/>
              <a:t>Excess Business Holdings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651" y="1863634"/>
            <a:ext cx="7886372" cy="4367784"/>
          </a:xfrm>
        </p:spPr>
        <p:txBody>
          <a:bodyPr/>
          <a:lstStyle/>
          <a:p>
            <a:pPr marL="0" lvl="0" indent="0">
              <a:spcBef>
                <a:spcPts val="2400"/>
              </a:spcBef>
              <a:buNone/>
            </a:pPr>
            <a:r>
              <a:rPr lang="en-US" sz="2800" u="sng" dirty="0"/>
              <a:t>Penalty:</a:t>
            </a:r>
            <a:r>
              <a:rPr lang="en-US" sz="2800" dirty="0"/>
              <a:t> </a:t>
            </a:r>
          </a:p>
          <a:p>
            <a:pPr marL="685800" indent="-396875">
              <a:spcBef>
                <a:spcPts val="2400"/>
              </a:spcBef>
            </a:pPr>
            <a:r>
              <a:rPr lang="en-US" sz="2800" dirty="0"/>
              <a:t>Initial Tax: 10% of the value of the excess holdings</a:t>
            </a:r>
          </a:p>
          <a:p>
            <a:pPr marL="685800" indent="-396875">
              <a:spcBef>
                <a:spcPts val="2400"/>
              </a:spcBef>
            </a:pPr>
            <a:r>
              <a:rPr lang="en-US" sz="2800" dirty="0"/>
              <a:t>Additional Tax: 200% of the value of the excess holdings</a:t>
            </a:r>
          </a:p>
        </p:txBody>
      </p:sp>
      <p:sp>
        <p:nvSpPr>
          <p:cNvPr id="4" name="Slide Number Placeholder 3">
            <a:extLst>
              <a:ext uri="{FF2B5EF4-FFF2-40B4-BE49-F238E27FC236}">
                <a16:creationId xmlns:a16="http://schemas.microsoft.com/office/drawing/2014/main" id="{42F70610-67CE-4434-BA22-0D6F79B2F9AA}"/>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7</a:t>
            </a:fld>
            <a:endParaRPr lang="en-US" sz="1400" dirty="0"/>
          </a:p>
        </p:txBody>
      </p:sp>
      <p:sp>
        <p:nvSpPr>
          <p:cNvPr id="5" name="Slide Number Placeholder 5">
            <a:extLst>
              <a:ext uri="{FF2B5EF4-FFF2-40B4-BE49-F238E27FC236}">
                <a16:creationId xmlns:a16="http://schemas.microsoft.com/office/drawing/2014/main" id="{B827F22B-9D68-420F-AD62-8A433F07BDEC}"/>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7</a:t>
            </a:fld>
            <a:endParaRPr lang="en-US" dirty="0"/>
          </a:p>
        </p:txBody>
      </p:sp>
    </p:spTree>
    <p:extLst>
      <p:ext uri="{BB962C8B-B14F-4D97-AF65-F5344CB8AC3E}">
        <p14:creationId xmlns:p14="http://schemas.microsoft.com/office/powerpoint/2010/main" val="295026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921585"/>
          </a:xfrm>
        </p:spPr>
        <p:txBody>
          <a:bodyPr>
            <a:normAutofit/>
          </a:bodyPr>
          <a:lstStyle/>
          <a:p>
            <a:r>
              <a:rPr lang="en-US" u="sng" dirty="0"/>
              <a:t>Excess Business Holdings</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628651" y="1863634"/>
            <a:ext cx="7886372" cy="4367784"/>
          </a:xfrm>
        </p:spPr>
        <p:txBody>
          <a:bodyPr/>
          <a:lstStyle/>
          <a:p>
            <a:pPr marL="0" lvl="0" indent="0">
              <a:spcBef>
                <a:spcPts val="2400"/>
              </a:spcBef>
              <a:buNone/>
            </a:pPr>
            <a:r>
              <a:rPr lang="en-US" sz="2800" u="sng" dirty="0"/>
              <a:t>Exceptions:</a:t>
            </a:r>
            <a:r>
              <a:rPr lang="en-US" sz="2800" dirty="0"/>
              <a:t> </a:t>
            </a:r>
          </a:p>
          <a:p>
            <a:pPr marL="685800" indent="-396875">
              <a:spcBef>
                <a:spcPts val="2400"/>
              </a:spcBef>
            </a:pPr>
            <a:r>
              <a:rPr lang="en-US" sz="2800" dirty="0"/>
              <a:t>De </a:t>
            </a:r>
            <a:r>
              <a:rPr lang="en-US" sz="2800" dirty="0" err="1"/>
              <a:t>Minimus</a:t>
            </a:r>
            <a:r>
              <a:rPr lang="en-US" sz="2800" dirty="0"/>
              <a:t> Exception – not more than 2%</a:t>
            </a:r>
          </a:p>
          <a:p>
            <a:pPr marL="685800" indent="-396875">
              <a:spcBef>
                <a:spcPts val="2400"/>
              </a:spcBef>
            </a:pPr>
            <a:r>
              <a:rPr lang="en-US" sz="2800" dirty="0"/>
              <a:t>Third-Party Control Exception – increase to 35%</a:t>
            </a:r>
          </a:p>
          <a:p>
            <a:pPr marL="685800" indent="-396875">
              <a:spcBef>
                <a:spcPts val="2400"/>
              </a:spcBef>
            </a:pPr>
            <a:r>
              <a:rPr lang="en-US" sz="2800" dirty="0"/>
              <a:t>Newman’s Own Exception (the Philanthropic Enterprise Act)</a:t>
            </a:r>
          </a:p>
        </p:txBody>
      </p:sp>
      <p:sp>
        <p:nvSpPr>
          <p:cNvPr id="4" name="Slide Number Placeholder 3">
            <a:extLst>
              <a:ext uri="{FF2B5EF4-FFF2-40B4-BE49-F238E27FC236}">
                <a16:creationId xmlns:a16="http://schemas.microsoft.com/office/drawing/2014/main" id="{865FC6C6-0C1C-4DB2-9045-9187813E4D53}"/>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8</a:t>
            </a:fld>
            <a:endParaRPr lang="en-US" sz="1400" dirty="0"/>
          </a:p>
        </p:txBody>
      </p:sp>
      <p:sp>
        <p:nvSpPr>
          <p:cNvPr id="5" name="Slide Number Placeholder 5">
            <a:extLst>
              <a:ext uri="{FF2B5EF4-FFF2-40B4-BE49-F238E27FC236}">
                <a16:creationId xmlns:a16="http://schemas.microsoft.com/office/drawing/2014/main" id="{D9393C52-0A84-4336-8A19-B590448372F8}"/>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8</a:t>
            </a:fld>
            <a:endParaRPr lang="en-US" dirty="0"/>
          </a:p>
        </p:txBody>
      </p:sp>
    </p:spTree>
    <p:extLst>
      <p:ext uri="{BB962C8B-B14F-4D97-AF65-F5344CB8AC3E}">
        <p14:creationId xmlns:p14="http://schemas.microsoft.com/office/powerpoint/2010/main" val="106782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2499-A777-4157-BE23-B491BB425554}"/>
              </a:ext>
            </a:extLst>
          </p:cNvPr>
          <p:cNvSpPr>
            <a:spLocks noGrp="1"/>
          </p:cNvSpPr>
          <p:nvPr>
            <p:ph type="title"/>
          </p:nvPr>
        </p:nvSpPr>
        <p:spPr>
          <a:xfrm>
            <a:off x="628651" y="907215"/>
            <a:ext cx="7886700" cy="842072"/>
          </a:xfrm>
        </p:spPr>
        <p:txBody>
          <a:bodyPr>
            <a:normAutofit/>
          </a:bodyPr>
          <a:lstStyle/>
          <a:p>
            <a:r>
              <a:rPr lang="en-US" u="sng" dirty="0"/>
              <a:t>Philanthropic Enterprise Act</a:t>
            </a:r>
            <a:endParaRPr lang="en-US" dirty="0"/>
          </a:p>
        </p:txBody>
      </p:sp>
      <p:sp>
        <p:nvSpPr>
          <p:cNvPr id="3" name="Content Placeholder 2">
            <a:extLst>
              <a:ext uri="{FF2B5EF4-FFF2-40B4-BE49-F238E27FC236}">
                <a16:creationId xmlns:a16="http://schemas.microsoft.com/office/drawing/2014/main" id="{8DBDBE9A-FC0D-4804-901B-DCB4DE020E38}"/>
              </a:ext>
            </a:extLst>
          </p:cNvPr>
          <p:cNvSpPr>
            <a:spLocks noGrp="1"/>
          </p:cNvSpPr>
          <p:nvPr>
            <p:ph idx="1"/>
          </p:nvPr>
        </p:nvSpPr>
        <p:spPr>
          <a:xfrm>
            <a:off x="559242" y="1958009"/>
            <a:ext cx="8197132" cy="4313582"/>
          </a:xfrm>
        </p:spPr>
        <p:txBody>
          <a:bodyPr/>
          <a:lstStyle/>
          <a:p>
            <a:pPr marL="0" lvl="0" indent="0">
              <a:spcBef>
                <a:spcPts val="3000"/>
              </a:spcBef>
              <a:buNone/>
            </a:pPr>
            <a:r>
              <a:rPr lang="en-US" sz="2800" u="sng" dirty="0"/>
              <a:t>Adopted</a:t>
            </a:r>
            <a:r>
              <a:rPr lang="en-US" sz="2800" dirty="0"/>
              <a:t>: February 9, 2018 by President Trump as part of the Bipartisan Budget Act of 2018</a:t>
            </a:r>
          </a:p>
          <a:p>
            <a:pPr marL="0" lvl="0" indent="0">
              <a:spcBef>
                <a:spcPts val="3000"/>
              </a:spcBef>
              <a:buNone/>
            </a:pPr>
            <a:r>
              <a:rPr lang="en-US" sz="2800" u="sng" dirty="0"/>
              <a:t>Purpose</a:t>
            </a:r>
            <a:r>
              <a:rPr lang="en-US" sz="2800" dirty="0"/>
              <a:t>: to save the Newman’s Own Foundation</a:t>
            </a:r>
          </a:p>
        </p:txBody>
      </p:sp>
      <p:sp>
        <p:nvSpPr>
          <p:cNvPr id="4" name="Slide Number Placeholder 3">
            <a:extLst>
              <a:ext uri="{FF2B5EF4-FFF2-40B4-BE49-F238E27FC236}">
                <a16:creationId xmlns:a16="http://schemas.microsoft.com/office/drawing/2014/main" id="{1E59FDF1-96E2-439C-8EED-4ED7CF065377}"/>
              </a:ext>
            </a:extLst>
          </p:cNvPr>
          <p:cNvSpPr>
            <a:spLocks noGrp="1"/>
          </p:cNvSpPr>
          <p:nvPr>
            <p:ph type="sldNum" sz="quarter" idx="12"/>
          </p:nvPr>
        </p:nvSpPr>
        <p:spPr>
          <a:xfrm>
            <a:off x="6248400" y="5945498"/>
            <a:ext cx="2743200" cy="363854"/>
          </a:xfrm>
        </p:spPr>
        <p:txBody>
          <a:bodyPr/>
          <a:lstStyle/>
          <a:p>
            <a:fld id="{BAD6CB25-7C37-443B-9621-34F6E10CAA68}" type="slidenum">
              <a:rPr lang="en-US" sz="1400" smtClean="0"/>
              <a:pPr/>
              <a:t>9</a:t>
            </a:fld>
            <a:endParaRPr lang="en-US" sz="1400" dirty="0"/>
          </a:p>
        </p:txBody>
      </p:sp>
      <p:sp>
        <p:nvSpPr>
          <p:cNvPr id="6" name="Slide Number Placeholder 5">
            <a:extLst>
              <a:ext uri="{FF2B5EF4-FFF2-40B4-BE49-F238E27FC236}">
                <a16:creationId xmlns:a16="http://schemas.microsoft.com/office/drawing/2014/main" id="{71BFDFCF-9F20-460E-9359-DA3B343B8AD8}"/>
              </a:ext>
            </a:extLst>
          </p:cNvPr>
          <p:cNvSpPr txBox="1">
            <a:spLocks/>
          </p:cNvSpPr>
          <p:nvPr/>
        </p:nvSpPr>
        <p:spPr>
          <a:xfrm>
            <a:off x="6853602" y="646207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D7D125-67EA-4394-A1B3-8272707DBE9B}" type="slidenum">
              <a:rPr lang="en-US" smtClean="0"/>
              <a:pPr/>
              <a:t>9</a:t>
            </a:fld>
            <a:endParaRPr lang="en-US" dirty="0"/>
          </a:p>
        </p:txBody>
      </p:sp>
      <p:pic>
        <p:nvPicPr>
          <p:cNvPr id="5" name="Picture 2" descr="PIZZA WITH PURPOSE: NEWMAN'S OWN® DEBUTS &quot;PAY WHAT YOU WANT&quot; PIZZA TRUCK">
            <a:extLst>
              <a:ext uri="{FF2B5EF4-FFF2-40B4-BE49-F238E27FC236}">
                <a16:creationId xmlns:a16="http://schemas.microsoft.com/office/drawing/2014/main" id="{71D97028-0D0C-4172-967B-E646371836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65" b="4204"/>
          <a:stretch/>
        </p:blipFill>
        <p:spPr bwMode="auto">
          <a:xfrm>
            <a:off x="4863548" y="3756992"/>
            <a:ext cx="3810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2827"/>
      </p:ext>
    </p:extLst>
  </p:cSld>
  <p:clrMapOvr>
    <a:masterClrMapping/>
  </p:clrMapOvr>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BR Template_Default (002).potm [Read-Only]" id="{A7C130E1-A7A6-4D5E-96CA-8A7AC3287AD1}" vid="{5DAD5043-25B1-46D4-8673-87A232D1D988}"/>
    </a:ext>
  </a:extLst>
</a:theme>
</file>

<file path=ppt/theme/theme2.xml><?xml version="1.0" encoding="utf-8"?>
<a:theme xmlns:a="http://schemas.openxmlformats.org/drawingml/2006/main" name="1_Bla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Family">
      <a:majorFont>
        <a:latin typeface="Segoe UI Semi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6E33551-E594-4A8E-9C09-21D2EA8D4250}" vid="{97064CEE-0981-41D0-B926-9F5C82BC18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803</TotalTime>
  <Words>1391</Words>
  <Application>Microsoft Office PowerPoint</Application>
  <PresentationFormat>On-screen Show (4:3)</PresentationFormat>
  <Paragraphs>153</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Courier New</vt:lpstr>
      <vt:lpstr>Proxima Nova Light</vt:lpstr>
      <vt:lpstr>Segoe UI</vt:lpstr>
      <vt:lpstr>Segoe UI Black</vt:lpstr>
      <vt:lpstr>Wingdings</vt:lpstr>
      <vt:lpstr>Blank</vt:lpstr>
      <vt:lpstr>1_Blank</vt:lpstr>
      <vt:lpstr>Private Foundations –  Excess Business Holdings &amp;  the Philanthropic Enterprise Act </vt:lpstr>
      <vt:lpstr>PowerPoint Presentation</vt:lpstr>
      <vt:lpstr>Agenda</vt:lpstr>
      <vt:lpstr>History</vt:lpstr>
      <vt:lpstr>Excess Business Holdings</vt:lpstr>
      <vt:lpstr>Excess Business Holdings</vt:lpstr>
      <vt:lpstr>Excess Business Holdings</vt:lpstr>
      <vt:lpstr>Excess Business Holdings</vt:lpstr>
      <vt:lpstr>Philanthropic Enterprise Act</vt:lpstr>
      <vt:lpstr>Philanthropic Enterprise Act</vt:lpstr>
      <vt:lpstr>Philanthropic Enterprise Act</vt:lpstr>
      <vt:lpstr>Philanthropic Enterprise Act</vt:lpstr>
      <vt:lpstr>Philanthropic Enterprise Act</vt:lpstr>
      <vt:lpstr>Philanthropic Enterprise Act</vt:lpstr>
      <vt:lpstr>Philanthropic Enterprise Act</vt:lpstr>
      <vt:lpstr>Philanthropic Enterprise Act</vt:lpstr>
      <vt:lpstr>Planning Opportunities for Business Owners</vt:lpstr>
      <vt:lpstr>Planning Opportunities for Business Owners </vt:lpstr>
      <vt:lpstr>Considerations for Private Foundations</vt:lpstr>
      <vt:lpstr>Case Studies</vt:lpstr>
      <vt:lpstr>Other Alternatives</vt:lpstr>
      <vt:lpstr>Questions?</vt:lpstr>
      <vt:lpstr>PowerPoint Presentation</vt:lpstr>
      <vt:lpstr>Thank you! </vt:lpstr>
    </vt:vector>
  </TitlesOfParts>
  <Company>von Briesen &amp; Roper,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 Environmental Site Assessments (ESA)   What They Are &amp; What They are Not,  Why They are Conducted, and the  ASTM E1527 Standard Practice for Phase I ESAs</dc:title>
  <dc:creator>Karen E. Brunow</dc:creator>
  <cp:lastModifiedBy>MARKALAN SMITH</cp:lastModifiedBy>
  <cp:revision>43</cp:revision>
  <dcterms:created xsi:type="dcterms:W3CDTF">2021-11-30T22:40:38Z</dcterms:created>
  <dcterms:modified xsi:type="dcterms:W3CDTF">2024-07-30T15:39:22Z</dcterms:modified>
</cp:coreProperties>
</file>